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374" r:id="rId3"/>
    <p:sldId id="299" r:id="rId4"/>
    <p:sldId id="301" r:id="rId5"/>
    <p:sldId id="368" r:id="rId6"/>
    <p:sldId id="379" r:id="rId7"/>
    <p:sldId id="380" r:id="rId8"/>
    <p:sldId id="373" r:id="rId9"/>
    <p:sldId id="382" r:id="rId10"/>
    <p:sldId id="302" r:id="rId11"/>
    <p:sldId id="378" r:id="rId12"/>
    <p:sldId id="384" r:id="rId13"/>
    <p:sldId id="383" r:id="rId14"/>
    <p:sldId id="303" r:id="rId15"/>
    <p:sldId id="385" r:id="rId16"/>
    <p:sldId id="387" r:id="rId17"/>
    <p:sldId id="388" r:id="rId18"/>
    <p:sldId id="304" r:id="rId19"/>
    <p:sldId id="381" r:id="rId20"/>
    <p:sldId id="259" r:id="rId21"/>
    <p:sldId id="369" r:id="rId22"/>
    <p:sldId id="375" r:id="rId23"/>
    <p:sldId id="377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36A"/>
    <a:srgbClr val="2D464A"/>
    <a:srgbClr val="404040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85" autoAdjust="0"/>
    <p:restoredTop sz="95260" autoAdjust="0"/>
  </p:normalViewPr>
  <p:slideViewPr>
    <p:cSldViewPr snapToGrid="0" showGuides="1">
      <p:cViewPr>
        <p:scale>
          <a:sx n="50" d="100"/>
          <a:sy n="50" d="100"/>
        </p:scale>
        <p:origin x="2032" y="96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" d="1"/>
        <a:sy n="1" d="1"/>
      </p:scale>
      <p:origin x="0" y="-9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BA452-CE0D-45D1-B780-F77C9E3BBE8D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9EFBA-00BA-4FEA-BEC0-D70D36A95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39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9EFBA-00BA-4FEA-BEC0-D70D36A955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22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51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107FBC-AEB8-40DE-A974-FBE03D79D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D039C9-3866-4694-A96B-56B52D3B1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1C62C0-6DDD-466A-9A6A-4C8E16CF4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3F797746-5315-42E5-8715-B385B7B51A43}" type="datetime1">
              <a:rPr lang="zh-CN" altLang="en-US" smtClean="0"/>
              <a:pPr/>
              <a:t>2024/6/9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C8BBC-7E6E-451C-8D0C-633163388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稿定设计</a:t>
            </a:r>
            <a:r>
              <a:rPr lang="en-US" altLang="zh-CN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——</a:t>
            </a:r>
            <a:r>
              <a:rPr lang="zh-CN" altLang="en-US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让设计更简单！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E968A-E39F-400B-BDB0-F8BD398B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4A2702D6-7180-491C-910B-B9B8CEB6939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74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HEJI-1">
            <a:extLst>
              <a:ext uri="{FF2B5EF4-FFF2-40B4-BE49-F238E27FC236}">
                <a16:creationId xmlns:a16="http://schemas.microsoft.com/office/drawing/2014/main" id="{42951BC5-19FB-307D-C347-8388C27405A8}"/>
              </a:ext>
            </a:extLst>
          </p:cNvPr>
          <p:cNvSpPr/>
          <p:nvPr/>
        </p:nvSpPr>
        <p:spPr>
          <a:xfrm>
            <a:off x="8086725" y="-921556"/>
            <a:ext cx="3638550" cy="6345910"/>
          </a:xfrm>
          <a:custGeom>
            <a:avLst/>
            <a:gdLst>
              <a:gd name="connsiteX0" fmla="*/ 0 w 3638550"/>
              <a:gd name="connsiteY0" fmla="*/ 0 h 6345910"/>
              <a:gd name="connsiteX1" fmla="*/ 3638550 w 3638550"/>
              <a:gd name="connsiteY1" fmla="*/ 0 h 6345910"/>
              <a:gd name="connsiteX2" fmla="*/ 3638550 w 3638550"/>
              <a:gd name="connsiteY2" fmla="*/ 1808133 h 6345910"/>
              <a:gd name="connsiteX3" fmla="*/ 3638550 w 3638550"/>
              <a:gd name="connsiteY3" fmla="*/ 3104132 h 6345910"/>
              <a:gd name="connsiteX4" fmla="*/ 3638550 w 3638550"/>
              <a:gd name="connsiteY4" fmla="*/ 6092813 h 6345910"/>
              <a:gd name="connsiteX5" fmla="*/ 3385453 w 3638550"/>
              <a:gd name="connsiteY5" fmla="*/ 6345910 h 6345910"/>
              <a:gd name="connsiteX6" fmla="*/ 253098 w 3638550"/>
              <a:gd name="connsiteY6" fmla="*/ 6345910 h 6345910"/>
              <a:gd name="connsiteX7" fmla="*/ 0 w 3638550"/>
              <a:gd name="connsiteY7" fmla="*/ 6092813 h 6345910"/>
              <a:gd name="connsiteX8" fmla="*/ 0 w 3638550"/>
              <a:gd name="connsiteY8" fmla="*/ 3104132 h 6345910"/>
              <a:gd name="connsiteX9" fmla="*/ 0 w 3638550"/>
              <a:gd name="connsiteY9" fmla="*/ 1808133 h 634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8550" h="6345910">
                <a:moveTo>
                  <a:pt x="0" y="0"/>
                </a:moveTo>
                <a:lnTo>
                  <a:pt x="3638550" y="0"/>
                </a:lnTo>
                <a:lnTo>
                  <a:pt x="3638550" y="1808133"/>
                </a:lnTo>
                <a:lnTo>
                  <a:pt x="3638550" y="3104132"/>
                </a:lnTo>
                <a:lnTo>
                  <a:pt x="3638550" y="6092813"/>
                </a:lnTo>
                <a:cubicBezTo>
                  <a:pt x="3638550" y="6232595"/>
                  <a:pt x="3525234" y="6345910"/>
                  <a:pt x="3385453" y="6345910"/>
                </a:cubicBezTo>
                <a:lnTo>
                  <a:pt x="253098" y="6345910"/>
                </a:lnTo>
                <a:cubicBezTo>
                  <a:pt x="113316" y="6345910"/>
                  <a:pt x="0" y="6232595"/>
                  <a:pt x="0" y="6092813"/>
                </a:cubicBezTo>
                <a:lnTo>
                  <a:pt x="0" y="3104132"/>
                </a:lnTo>
                <a:lnTo>
                  <a:pt x="0" y="1808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2">
            <a:extLst>
              <a:ext uri="{FF2B5EF4-FFF2-40B4-BE49-F238E27FC236}">
                <a16:creationId xmlns:a16="http://schemas.microsoft.com/office/drawing/2014/main" id="{F22A5B60-104C-8D26-24CD-1E6693B1FC80}"/>
              </a:ext>
            </a:extLst>
          </p:cNvPr>
          <p:cNvSpPr/>
          <p:nvPr/>
        </p:nvSpPr>
        <p:spPr>
          <a:xfrm>
            <a:off x="8157931" y="-921556"/>
            <a:ext cx="3496137" cy="6270006"/>
          </a:xfrm>
          <a:custGeom>
            <a:avLst/>
            <a:gdLst>
              <a:gd name="connsiteX0" fmla="*/ 0 w 3496137"/>
              <a:gd name="connsiteY0" fmla="*/ 0 h 6270006"/>
              <a:gd name="connsiteX1" fmla="*/ 3496137 w 3496137"/>
              <a:gd name="connsiteY1" fmla="*/ 0 h 6270006"/>
              <a:gd name="connsiteX2" fmla="*/ 3496137 w 3496137"/>
              <a:gd name="connsiteY2" fmla="*/ 1892185 h 6270006"/>
              <a:gd name="connsiteX3" fmla="*/ 3496137 w 3496137"/>
              <a:gd name="connsiteY3" fmla="*/ 3041300 h 6270006"/>
              <a:gd name="connsiteX4" fmla="*/ 3496137 w 3496137"/>
              <a:gd name="connsiteY4" fmla="*/ 6044470 h 6270006"/>
              <a:gd name="connsiteX5" fmla="*/ 3270601 w 3496137"/>
              <a:gd name="connsiteY5" fmla="*/ 6270006 h 6270006"/>
              <a:gd name="connsiteX6" fmla="*/ 225536 w 3496137"/>
              <a:gd name="connsiteY6" fmla="*/ 6270006 h 6270006"/>
              <a:gd name="connsiteX7" fmla="*/ 0 w 3496137"/>
              <a:gd name="connsiteY7" fmla="*/ 6044470 h 6270006"/>
              <a:gd name="connsiteX8" fmla="*/ 0 w 3496137"/>
              <a:gd name="connsiteY8" fmla="*/ 3041300 h 6270006"/>
              <a:gd name="connsiteX9" fmla="*/ 0 w 3496137"/>
              <a:gd name="connsiteY9" fmla="*/ 1892185 h 627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6137" h="6270006">
                <a:moveTo>
                  <a:pt x="0" y="0"/>
                </a:moveTo>
                <a:lnTo>
                  <a:pt x="3496137" y="0"/>
                </a:lnTo>
                <a:lnTo>
                  <a:pt x="3496137" y="1892185"/>
                </a:lnTo>
                <a:lnTo>
                  <a:pt x="3496137" y="3041300"/>
                </a:lnTo>
                <a:lnTo>
                  <a:pt x="3496137" y="6044470"/>
                </a:lnTo>
                <a:cubicBezTo>
                  <a:pt x="3496137" y="6169030"/>
                  <a:pt x="3395161" y="6270006"/>
                  <a:pt x="3270601" y="6270006"/>
                </a:cubicBezTo>
                <a:lnTo>
                  <a:pt x="225536" y="6270006"/>
                </a:lnTo>
                <a:cubicBezTo>
                  <a:pt x="100976" y="6270006"/>
                  <a:pt x="0" y="6169030"/>
                  <a:pt x="0" y="6044470"/>
                </a:cubicBezTo>
                <a:lnTo>
                  <a:pt x="0" y="3041300"/>
                </a:lnTo>
                <a:lnTo>
                  <a:pt x="0" y="189218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1" name="iSHEJI-3">
            <a:extLst>
              <a:ext uri="{FF2B5EF4-FFF2-40B4-BE49-F238E27FC236}">
                <a16:creationId xmlns:a16="http://schemas.microsoft.com/office/drawing/2014/main" id="{F316E820-C923-83AD-62FA-FE7AE4702E13}"/>
              </a:ext>
            </a:extLst>
          </p:cNvPr>
          <p:cNvSpPr txBox="1"/>
          <p:nvPr/>
        </p:nvSpPr>
        <p:spPr>
          <a:xfrm>
            <a:off x="537932" y="4022770"/>
            <a:ext cx="48920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张书涵</a:t>
            </a:r>
          </a:p>
        </p:txBody>
      </p:sp>
      <p:cxnSp>
        <p:nvCxnSpPr>
          <p:cNvPr id="24" name="iSHEJI-4">
            <a:extLst>
              <a:ext uri="{FF2B5EF4-FFF2-40B4-BE49-F238E27FC236}">
                <a16:creationId xmlns:a16="http://schemas.microsoft.com/office/drawing/2014/main" id="{70052F23-FDCC-0231-91CB-3EB9C8A4AEF1}"/>
              </a:ext>
            </a:extLst>
          </p:cNvPr>
          <p:cNvCxnSpPr>
            <a:cxnSpLocks/>
          </p:cNvCxnSpPr>
          <p:nvPr/>
        </p:nvCxnSpPr>
        <p:spPr>
          <a:xfrm flipH="1">
            <a:off x="468660" y="4468459"/>
            <a:ext cx="1119115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" name="iSHEJI-5">
            <a:extLst>
              <a:ext uri="{FF2B5EF4-FFF2-40B4-BE49-F238E27FC236}">
                <a16:creationId xmlns:a16="http://schemas.microsoft.com/office/drawing/2014/main" id="{AD5ABF3B-6819-7308-0660-4E25EDC149B4}"/>
              </a:ext>
            </a:extLst>
          </p:cNvPr>
          <p:cNvSpPr txBox="1"/>
          <p:nvPr/>
        </p:nvSpPr>
        <p:spPr>
          <a:xfrm>
            <a:off x="466725" y="1099103"/>
            <a:ext cx="7054359" cy="2228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indent="0" defTabSz="609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dirty="0" err="1">
                <a:ln w="15875">
                  <a:solidFill>
                    <a:schemeClr val="bg1"/>
                  </a:solidFill>
                </a:ln>
                <a:solidFill>
                  <a:schemeClr val="bg1">
                    <a:alpha val="30000"/>
                  </a:schemeClr>
                </a:solidFill>
                <a:ea typeface="阿里巴巴普惠体 2.0 95 ExtraBold" panose="00020600040101010101" pitchFamily="18" charset="-122"/>
              </a:rPr>
              <a:t>AdaptDiffuser</a:t>
            </a:r>
            <a:r>
              <a:rPr lang="en-US" altLang="zh-CN" sz="7200" dirty="0">
                <a:ln w="15875">
                  <a:solidFill>
                    <a:schemeClr val="bg1"/>
                  </a:solidFill>
                </a:ln>
                <a:solidFill>
                  <a:schemeClr val="bg1">
                    <a:alpha val="30000"/>
                  </a:schemeClr>
                </a:solidFill>
                <a:ea typeface="阿里巴巴普惠体 2.0 95 ExtraBold" panose="00020600040101010101" pitchFamily="18" charset="-122"/>
              </a:rPr>
              <a:t>:</a:t>
            </a:r>
          </a:p>
          <a:p>
            <a:pPr marR="0" lvl="0" indent="0" defTabSz="609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ln w="15875">
                  <a:solidFill>
                    <a:schemeClr val="bg1"/>
                  </a:solidFill>
                </a:ln>
                <a:solidFill>
                  <a:schemeClr val="accent4">
                    <a:lumMod val="20000"/>
                    <a:lumOff val="80000"/>
                    <a:alpha val="30000"/>
                  </a:schemeClr>
                </a:solidFill>
                <a:ea typeface="阿里巴巴普惠体 2.0 95 ExtraBold" panose="00020600040101010101" pitchFamily="18" charset="-122"/>
              </a:rPr>
              <a:t>Diffusion Models as Adaptive Self-evolving</a:t>
            </a:r>
            <a:endParaRPr lang="zh-CN" altLang="en-US" sz="8000" dirty="0">
              <a:ln w="15875">
                <a:solidFill>
                  <a:schemeClr val="bg1"/>
                </a:solidFill>
              </a:ln>
              <a:solidFill>
                <a:schemeClr val="accent4">
                  <a:lumMod val="20000"/>
                  <a:lumOff val="80000"/>
                  <a:alpha val="3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7">
            <a:extLst>
              <a:ext uri="{FF2B5EF4-FFF2-40B4-BE49-F238E27FC236}">
                <a16:creationId xmlns:a16="http://schemas.microsoft.com/office/drawing/2014/main" id="{EED3134D-0B0D-12FD-72D7-9D8993625D19}"/>
              </a:ext>
            </a:extLst>
          </p:cNvPr>
          <p:cNvSpPr/>
          <p:nvPr/>
        </p:nvSpPr>
        <p:spPr>
          <a:xfrm>
            <a:off x="0" y="6488666"/>
            <a:ext cx="12192000" cy="369333"/>
          </a:xfrm>
          <a:custGeom>
            <a:avLst/>
            <a:gdLst>
              <a:gd name="connsiteX0" fmla="*/ 0 w 12192000"/>
              <a:gd name="connsiteY0" fmla="*/ 0 h 1433646"/>
              <a:gd name="connsiteX1" fmla="*/ 12192000 w 12192000"/>
              <a:gd name="connsiteY1" fmla="*/ 0 h 1433646"/>
              <a:gd name="connsiteX2" fmla="*/ 12192000 w 12192000"/>
              <a:gd name="connsiteY2" fmla="*/ 1433646 h 1433646"/>
              <a:gd name="connsiteX3" fmla="*/ 0 w 12192000"/>
              <a:gd name="connsiteY3" fmla="*/ 1433646 h 14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433646">
                <a:moveTo>
                  <a:pt x="0" y="0"/>
                </a:moveTo>
                <a:lnTo>
                  <a:pt x="12192000" y="0"/>
                </a:lnTo>
                <a:lnTo>
                  <a:pt x="12192000" y="1433646"/>
                </a:lnTo>
                <a:lnTo>
                  <a:pt x="0" y="1433646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99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HEJI-1">
            <a:extLst>
              <a:ext uri="{FF2B5EF4-FFF2-40B4-BE49-F238E27FC236}">
                <a16:creationId xmlns:a16="http://schemas.microsoft.com/office/drawing/2014/main" id="{C36210A4-C847-8381-0E3B-7CED1FAB601F}"/>
              </a:ext>
            </a:extLst>
          </p:cNvPr>
          <p:cNvSpPr/>
          <p:nvPr/>
        </p:nvSpPr>
        <p:spPr>
          <a:xfrm>
            <a:off x="1564005" y="-921556"/>
            <a:ext cx="3638550" cy="6345910"/>
          </a:xfrm>
          <a:custGeom>
            <a:avLst/>
            <a:gdLst>
              <a:gd name="connsiteX0" fmla="*/ 0 w 3638550"/>
              <a:gd name="connsiteY0" fmla="*/ 0 h 6345910"/>
              <a:gd name="connsiteX1" fmla="*/ 3638550 w 3638550"/>
              <a:gd name="connsiteY1" fmla="*/ 0 h 6345910"/>
              <a:gd name="connsiteX2" fmla="*/ 3638550 w 3638550"/>
              <a:gd name="connsiteY2" fmla="*/ 1808133 h 6345910"/>
              <a:gd name="connsiteX3" fmla="*/ 3638550 w 3638550"/>
              <a:gd name="connsiteY3" fmla="*/ 3104132 h 6345910"/>
              <a:gd name="connsiteX4" fmla="*/ 3638550 w 3638550"/>
              <a:gd name="connsiteY4" fmla="*/ 6092813 h 6345910"/>
              <a:gd name="connsiteX5" fmla="*/ 3385453 w 3638550"/>
              <a:gd name="connsiteY5" fmla="*/ 6345910 h 6345910"/>
              <a:gd name="connsiteX6" fmla="*/ 253098 w 3638550"/>
              <a:gd name="connsiteY6" fmla="*/ 6345910 h 6345910"/>
              <a:gd name="connsiteX7" fmla="*/ 0 w 3638550"/>
              <a:gd name="connsiteY7" fmla="*/ 6092813 h 6345910"/>
              <a:gd name="connsiteX8" fmla="*/ 0 w 3638550"/>
              <a:gd name="connsiteY8" fmla="*/ 3104132 h 6345910"/>
              <a:gd name="connsiteX9" fmla="*/ 0 w 3638550"/>
              <a:gd name="connsiteY9" fmla="*/ 1808133 h 634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8550" h="6345910">
                <a:moveTo>
                  <a:pt x="0" y="0"/>
                </a:moveTo>
                <a:lnTo>
                  <a:pt x="3638550" y="0"/>
                </a:lnTo>
                <a:lnTo>
                  <a:pt x="3638550" y="1808133"/>
                </a:lnTo>
                <a:lnTo>
                  <a:pt x="3638550" y="3104132"/>
                </a:lnTo>
                <a:lnTo>
                  <a:pt x="3638550" y="6092813"/>
                </a:lnTo>
                <a:cubicBezTo>
                  <a:pt x="3638550" y="6232595"/>
                  <a:pt x="3525234" y="6345910"/>
                  <a:pt x="3385453" y="6345910"/>
                </a:cubicBezTo>
                <a:lnTo>
                  <a:pt x="253098" y="6345910"/>
                </a:lnTo>
                <a:cubicBezTo>
                  <a:pt x="113316" y="6345910"/>
                  <a:pt x="0" y="6232595"/>
                  <a:pt x="0" y="6092813"/>
                </a:cubicBezTo>
                <a:lnTo>
                  <a:pt x="0" y="3104132"/>
                </a:lnTo>
                <a:lnTo>
                  <a:pt x="0" y="1808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4" name="iSHEJI-2">
            <a:extLst>
              <a:ext uri="{FF2B5EF4-FFF2-40B4-BE49-F238E27FC236}">
                <a16:creationId xmlns:a16="http://schemas.microsoft.com/office/drawing/2014/main" id="{1C53AFDD-50C2-8F10-F21C-8EA0435384E3}"/>
              </a:ext>
            </a:extLst>
          </p:cNvPr>
          <p:cNvSpPr/>
          <p:nvPr/>
        </p:nvSpPr>
        <p:spPr>
          <a:xfrm>
            <a:off x="1635211" y="-921556"/>
            <a:ext cx="3496137" cy="6270006"/>
          </a:xfrm>
          <a:custGeom>
            <a:avLst/>
            <a:gdLst>
              <a:gd name="connsiteX0" fmla="*/ 0 w 3496137"/>
              <a:gd name="connsiteY0" fmla="*/ 0 h 6270006"/>
              <a:gd name="connsiteX1" fmla="*/ 3496137 w 3496137"/>
              <a:gd name="connsiteY1" fmla="*/ 0 h 6270006"/>
              <a:gd name="connsiteX2" fmla="*/ 3496137 w 3496137"/>
              <a:gd name="connsiteY2" fmla="*/ 1892185 h 6270006"/>
              <a:gd name="connsiteX3" fmla="*/ 3496137 w 3496137"/>
              <a:gd name="connsiteY3" fmla="*/ 3041300 h 6270006"/>
              <a:gd name="connsiteX4" fmla="*/ 3496137 w 3496137"/>
              <a:gd name="connsiteY4" fmla="*/ 6044470 h 6270006"/>
              <a:gd name="connsiteX5" fmla="*/ 3270601 w 3496137"/>
              <a:gd name="connsiteY5" fmla="*/ 6270006 h 6270006"/>
              <a:gd name="connsiteX6" fmla="*/ 225536 w 3496137"/>
              <a:gd name="connsiteY6" fmla="*/ 6270006 h 6270006"/>
              <a:gd name="connsiteX7" fmla="*/ 0 w 3496137"/>
              <a:gd name="connsiteY7" fmla="*/ 6044470 h 6270006"/>
              <a:gd name="connsiteX8" fmla="*/ 0 w 3496137"/>
              <a:gd name="connsiteY8" fmla="*/ 3041300 h 6270006"/>
              <a:gd name="connsiteX9" fmla="*/ 0 w 3496137"/>
              <a:gd name="connsiteY9" fmla="*/ 1892185 h 627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6137" h="6270006">
                <a:moveTo>
                  <a:pt x="0" y="0"/>
                </a:moveTo>
                <a:lnTo>
                  <a:pt x="3496137" y="0"/>
                </a:lnTo>
                <a:lnTo>
                  <a:pt x="3496137" y="1892185"/>
                </a:lnTo>
                <a:lnTo>
                  <a:pt x="3496137" y="3041300"/>
                </a:lnTo>
                <a:lnTo>
                  <a:pt x="3496137" y="6044470"/>
                </a:lnTo>
                <a:cubicBezTo>
                  <a:pt x="3496137" y="6169030"/>
                  <a:pt x="3395161" y="6270006"/>
                  <a:pt x="3270601" y="6270006"/>
                </a:cubicBezTo>
                <a:lnTo>
                  <a:pt x="225536" y="6270006"/>
                </a:lnTo>
                <a:cubicBezTo>
                  <a:pt x="100976" y="6270006"/>
                  <a:pt x="0" y="6169030"/>
                  <a:pt x="0" y="6044470"/>
                </a:cubicBezTo>
                <a:lnTo>
                  <a:pt x="0" y="3041300"/>
                </a:lnTo>
                <a:lnTo>
                  <a:pt x="0" y="1892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3">
            <a:extLst>
              <a:ext uri="{FF2B5EF4-FFF2-40B4-BE49-F238E27FC236}">
                <a16:creationId xmlns:a16="http://schemas.microsoft.com/office/drawing/2014/main" id="{0026F7F4-CE00-52B8-5B98-3C8772A1C419}"/>
              </a:ext>
            </a:extLst>
          </p:cNvPr>
          <p:cNvSpPr/>
          <p:nvPr/>
        </p:nvSpPr>
        <p:spPr>
          <a:xfrm>
            <a:off x="1476011" y="1697786"/>
            <a:ext cx="3814539" cy="3062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zh-CN" sz="19900" dirty="0">
                <a:ln w="12700">
                  <a:solidFill>
                    <a:schemeClr val="bg1"/>
                  </a:solidFill>
                </a:ln>
                <a:solidFill>
                  <a:schemeClr val="bg1">
                    <a:alpha val="3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02</a:t>
            </a:r>
            <a:endParaRPr lang="zh-CN" altLang="en-US" sz="19900" dirty="0">
              <a:ln w="12700">
                <a:solidFill>
                  <a:schemeClr val="bg1"/>
                </a:solidFill>
              </a:ln>
              <a:solidFill>
                <a:schemeClr val="bg1">
                  <a:alpha val="3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iSHEJI-4">
            <a:extLst>
              <a:ext uri="{FF2B5EF4-FFF2-40B4-BE49-F238E27FC236}">
                <a16:creationId xmlns:a16="http://schemas.microsoft.com/office/drawing/2014/main" id="{083ED1D5-CF5B-DD45-3F33-E83B35D656B9}"/>
              </a:ext>
            </a:extLst>
          </p:cNvPr>
          <p:cNvCxnSpPr>
            <a:cxnSpLocks/>
          </p:cNvCxnSpPr>
          <p:nvPr/>
        </p:nvCxnSpPr>
        <p:spPr>
          <a:xfrm>
            <a:off x="2010727" y="4276725"/>
            <a:ext cx="27451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1DE9E975-E4AC-F257-A8A0-778492A55A08}"/>
              </a:ext>
            </a:extLst>
          </p:cNvPr>
          <p:cNvSpPr txBox="1"/>
          <p:nvPr/>
        </p:nvSpPr>
        <p:spPr>
          <a:xfrm>
            <a:off x="5378544" y="3429000"/>
            <a:ext cx="652593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2"/>
                </a:solidFill>
                <a:ea typeface="阿里巴巴普惠体 2.0 95 ExtraBold" panose="00020600040101010101" pitchFamily="18" charset="-122"/>
              </a:rPr>
              <a:t>Diffusion Model for Planning</a:t>
            </a:r>
            <a:endParaRPr lang="zh-CN" altLang="en-US" sz="4400" spc="0" dirty="0">
              <a:solidFill>
                <a:schemeClr val="accent2"/>
              </a:solidFill>
              <a:ea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48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2">
            <a:extLst>
              <a:ext uri="{FF2B5EF4-FFF2-40B4-BE49-F238E27FC236}">
                <a16:creationId xmlns:a16="http://schemas.microsoft.com/office/drawing/2014/main" id="{4413595B-4168-77C8-7D3B-F1634E754563}"/>
              </a:ext>
            </a:extLst>
          </p:cNvPr>
          <p:cNvSpPr txBox="1"/>
          <p:nvPr/>
        </p:nvSpPr>
        <p:spPr>
          <a:xfrm>
            <a:off x="421933" y="311848"/>
            <a:ext cx="897924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Planning as generative modeling</a:t>
            </a:r>
            <a:endParaRPr lang="zh-CN" altLang="en-US" sz="4400" spc="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4" name="iSHEJI-8">
            <a:extLst>
              <a:ext uri="{FF2B5EF4-FFF2-40B4-BE49-F238E27FC236}">
                <a16:creationId xmlns:a16="http://schemas.microsoft.com/office/drawing/2014/main" id="{B139101D-4F52-A456-9F08-7085F394810C}"/>
              </a:ext>
            </a:extLst>
          </p:cNvPr>
          <p:cNvSpPr txBox="1"/>
          <p:nvPr/>
        </p:nvSpPr>
        <p:spPr>
          <a:xfrm>
            <a:off x="421933" y="2009589"/>
            <a:ext cx="81911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0" dirty="0">
                <a:solidFill>
                  <a:schemeClr val="accent1">
                    <a:lumMod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1. Train a predictive model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SHEJI-8">
                <a:extLst>
                  <a:ext uri="{FF2B5EF4-FFF2-40B4-BE49-F238E27FC236}">
                    <a16:creationId xmlns:a16="http://schemas.microsoft.com/office/drawing/2014/main" id="{813F1BE2-9ED2-3CAC-455C-625ECA973844}"/>
                  </a:ext>
                </a:extLst>
              </p:cNvPr>
              <p:cNvSpPr txBox="1"/>
              <p:nvPr/>
            </p:nvSpPr>
            <p:spPr>
              <a:xfrm>
                <a:off x="421933" y="4079689"/>
                <a:ext cx="116375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3200" spc="3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spc="0" dirty="0">
                    <a:solidFill>
                      <a:schemeClr val="accent1">
                        <a:lumMod val="75000"/>
                      </a:schemeClr>
                    </a:solidFill>
                    <a:latin typeface="阿里巴巴普惠体 2.0 35 Thin" panose="00020600040101010101" pitchFamily="18" charset="-122"/>
                    <a:ea typeface="阿里巴巴普惠体 2.0 35 Thin" panose="00020600040101010101" pitchFamily="18" charset="-122"/>
                    <a:cs typeface="阿里巴巴普惠体 2.0 35 Thin" panose="00020600040101010101" pitchFamily="18" charset="-122"/>
                  </a:rPr>
                  <a:t>2. Use model to evaluate potential plans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800" b="0" i="1" spc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pc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0:</m:t>
                        </m:r>
                        <m:r>
                          <a:rPr lang="en-US" altLang="zh-CN" sz="2800" b="0" i="1" spc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阿里巴巴普惠体 2.0 35 Thin" panose="00020600040101010101" pitchFamily="18" charset="-122"/>
                    <a:ea typeface="阿里巴巴普惠体 2.0 35 Thin" panose="00020600040101010101" pitchFamily="18" charset="-122"/>
                    <a:cs typeface="阿里巴巴普惠体 2.0 35 Thin" panose="00020600040101010101" pitchFamily="18" charset="-122"/>
                  </a:rPr>
                  <a:t>, selecting the best one</a:t>
                </a:r>
              </a:p>
            </p:txBody>
          </p:sp>
        </mc:Choice>
        <mc:Fallback xmlns="">
          <p:sp>
            <p:nvSpPr>
              <p:cNvPr id="3" name="iSHEJI-8">
                <a:extLst>
                  <a:ext uri="{FF2B5EF4-FFF2-40B4-BE49-F238E27FC236}">
                    <a16:creationId xmlns:a16="http://schemas.microsoft.com/office/drawing/2014/main" id="{813F1BE2-9ED2-3CAC-455C-625ECA973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3" y="4079689"/>
                <a:ext cx="11637545" cy="430887"/>
              </a:xfrm>
              <a:prstGeom prst="rect">
                <a:avLst/>
              </a:prstGeom>
              <a:blipFill>
                <a:blip r:embed="rId2"/>
                <a:stretch>
                  <a:fillRect l="-1833" t="-25352" r="-524" b="-49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D308FB5-4267-4673-4A53-306B50958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40" y="2883853"/>
            <a:ext cx="6023046" cy="6506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93495C-3D05-D842-2D72-9F9DE8D77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40" y="5173755"/>
            <a:ext cx="6458092" cy="650689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BFE287C7-F88A-D4BF-0648-1C8659FD4958}"/>
              </a:ext>
            </a:extLst>
          </p:cNvPr>
          <p:cNvSpPr/>
          <p:nvPr/>
        </p:nvSpPr>
        <p:spPr>
          <a:xfrm>
            <a:off x="172278" y="1828800"/>
            <a:ext cx="11887200" cy="442622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iSHEJI-2">
            <a:extLst>
              <a:ext uri="{FF2B5EF4-FFF2-40B4-BE49-F238E27FC236}">
                <a16:creationId xmlns:a16="http://schemas.microsoft.com/office/drawing/2014/main" id="{9AF97101-F360-D9F5-E6A1-1586F0513A0E}"/>
              </a:ext>
            </a:extLst>
          </p:cNvPr>
          <p:cNvSpPr txBox="1"/>
          <p:nvPr/>
        </p:nvSpPr>
        <p:spPr>
          <a:xfrm>
            <a:off x="4300263" y="1340819"/>
            <a:ext cx="7900432" cy="3113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2000" spc="0" dirty="0">
                <a:solidFill>
                  <a:schemeClr val="accent1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Replace</a:t>
            </a:r>
            <a:r>
              <a:rPr lang="en-US" altLang="zh-CN" sz="2000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en-US" altLang="zh-CN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prediction and planning </a:t>
            </a:r>
            <a:r>
              <a:rPr lang="en-US" altLang="zh-CN" sz="2000" spc="0" dirty="0">
                <a:solidFill>
                  <a:schemeClr val="accent1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with big generative model</a:t>
            </a:r>
            <a:endParaRPr lang="zh-CN" altLang="en-US" sz="2000" spc="0" dirty="0">
              <a:solidFill>
                <a:schemeClr val="accent1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78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2">
            <a:extLst>
              <a:ext uri="{FF2B5EF4-FFF2-40B4-BE49-F238E27FC236}">
                <a16:creationId xmlns:a16="http://schemas.microsoft.com/office/drawing/2014/main" id="{4413595B-4168-77C8-7D3B-F1634E754563}"/>
              </a:ext>
            </a:extLst>
          </p:cNvPr>
          <p:cNvSpPr txBox="1"/>
          <p:nvPr/>
        </p:nvSpPr>
        <p:spPr>
          <a:xfrm>
            <a:off x="421933" y="311848"/>
            <a:ext cx="1153152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Diffusion Model for Trajectory Generation</a:t>
            </a:r>
            <a:endParaRPr lang="zh-CN" altLang="en-US" sz="4400" spc="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67AC0D-21EB-3E94-3E07-47BDD7EE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27" y="1391001"/>
            <a:ext cx="4684079" cy="1219677"/>
          </a:xfrm>
          <a:prstGeom prst="rect">
            <a:avLst/>
          </a:prstGeom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A1DB6631-1669-64E0-45E9-74EB1089DB4C}"/>
              </a:ext>
            </a:extLst>
          </p:cNvPr>
          <p:cNvSpPr txBox="1"/>
          <p:nvPr/>
        </p:nvSpPr>
        <p:spPr>
          <a:xfrm>
            <a:off x="6321288" y="1631507"/>
            <a:ext cx="563217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0" dirty="0">
                <a:solidFill>
                  <a:schemeClr val="accent1">
                    <a:lumMod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Planning trajectory : sequence data with action as an additional dimension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98CD4FB-6B37-2A0B-1CFA-EA120AFF4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" t="7562" r="3002" b="23405"/>
          <a:stretch/>
        </p:blipFill>
        <p:spPr>
          <a:xfrm>
            <a:off x="444526" y="3148029"/>
            <a:ext cx="4916556" cy="561942"/>
          </a:xfrm>
          <a:prstGeom prst="rect">
            <a:avLst/>
          </a:prstGeom>
        </p:spPr>
      </p:pic>
      <p:sp>
        <p:nvSpPr>
          <p:cNvPr id="12" name="iSHEJI-8">
            <a:extLst>
              <a:ext uri="{FF2B5EF4-FFF2-40B4-BE49-F238E27FC236}">
                <a16:creationId xmlns:a16="http://schemas.microsoft.com/office/drawing/2014/main" id="{7F2BFE0B-7A54-57A0-F70A-E6D07E7F22F5}"/>
              </a:ext>
            </a:extLst>
          </p:cNvPr>
          <p:cNvSpPr txBox="1"/>
          <p:nvPr/>
        </p:nvSpPr>
        <p:spPr>
          <a:xfrm>
            <a:off x="6321288" y="3338321"/>
            <a:ext cx="56321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Conditional diffusion process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7C018F9-04FC-97F5-C328-F7D9849A42DA}"/>
              </a:ext>
            </a:extLst>
          </p:cNvPr>
          <p:cNvSpPr/>
          <p:nvPr/>
        </p:nvSpPr>
        <p:spPr>
          <a:xfrm>
            <a:off x="4420179" y="3137998"/>
            <a:ext cx="940904" cy="6771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iSHEJI-8">
            <a:extLst>
              <a:ext uri="{FF2B5EF4-FFF2-40B4-BE49-F238E27FC236}">
                <a16:creationId xmlns:a16="http://schemas.microsoft.com/office/drawing/2014/main" id="{391358D8-D172-33B6-F0C7-2476E9721D77}"/>
              </a:ext>
            </a:extLst>
          </p:cNvPr>
          <p:cNvSpPr txBox="1"/>
          <p:nvPr/>
        </p:nvSpPr>
        <p:spPr>
          <a:xfrm>
            <a:off x="2822712" y="4074667"/>
            <a:ext cx="598998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Some special information of the given trajectory τ, such as: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2000" spc="0" dirty="0">
                <a:solidFill>
                  <a:srgbClr val="FF0000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The reward-to-go (return) the trajectory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2000" spc="0" dirty="0">
                <a:solidFill>
                  <a:srgbClr val="FF0000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Constraints must be satisfied by trajectory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4837A79-AA04-87C3-A602-37F2323ED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28" y="5565334"/>
            <a:ext cx="5902342" cy="904739"/>
          </a:xfrm>
          <a:prstGeom prst="rect">
            <a:avLst/>
          </a:prstGeom>
        </p:spPr>
      </p:pic>
      <p:sp>
        <p:nvSpPr>
          <p:cNvPr id="17" name="iSHEJI-8">
            <a:extLst>
              <a:ext uri="{FF2B5EF4-FFF2-40B4-BE49-F238E27FC236}">
                <a16:creationId xmlns:a16="http://schemas.microsoft.com/office/drawing/2014/main" id="{5B83EFC6-16F5-AD21-DE55-E85BE5D37A0F}"/>
              </a:ext>
            </a:extLst>
          </p:cNvPr>
          <p:cNvSpPr txBox="1"/>
          <p:nvPr/>
        </p:nvSpPr>
        <p:spPr>
          <a:xfrm>
            <a:off x="6321288" y="5894241"/>
            <a:ext cx="56321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Optimization objective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96B5778-11E6-E511-F732-3A70170D34D7}"/>
              </a:ext>
            </a:extLst>
          </p:cNvPr>
          <p:cNvSpPr/>
          <p:nvPr/>
        </p:nvSpPr>
        <p:spPr>
          <a:xfrm>
            <a:off x="3869635" y="5724939"/>
            <a:ext cx="2080591" cy="6361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302253A2-BA0E-E1B0-FC67-26A27AF8D5B7}"/>
              </a:ext>
            </a:extLst>
          </p:cNvPr>
          <p:cNvSpPr txBox="1"/>
          <p:nvPr/>
        </p:nvSpPr>
        <p:spPr>
          <a:xfrm>
            <a:off x="5970104" y="6427129"/>
            <a:ext cx="59899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Distribution of trajectory</a:t>
            </a:r>
          </a:p>
        </p:txBody>
      </p:sp>
    </p:spTree>
    <p:extLst>
      <p:ext uri="{BB962C8B-B14F-4D97-AF65-F5344CB8AC3E}">
        <p14:creationId xmlns:p14="http://schemas.microsoft.com/office/powerpoint/2010/main" val="226668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2">
            <a:extLst>
              <a:ext uri="{FF2B5EF4-FFF2-40B4-BE49-F238E27FC236}">
                <a16:creationId xmlns:a16="http://schemas.microsoft.com/office/drawing/2014/main" id="{4413595B-4168-77C8-7D3B-F1634E754563}"/>
              </a:ext>
            </a:extLst>
          </p:cNvPr>
          <p:cNvSpPr txBox="1"/>
          <p:nvPr/>
        </p:nvSpPr>
        <p:spPr>
          <a:xfrm>
            <a:off x="421933" y="311848"/>
            <a:ext cx="1153152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Diffusion Model for Trajectory Generation</a:t>
            </a:r>
            <a:endParaRPr lang="zh-CN" altLang="en-US" sz="4400" spc="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AEB788-4E2C-1D7C-CB32-684969B5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33" y="1316630"/>
            <a:ext cx="5902342" cy="904739"/>
          </a:xfrm>
          <a:prstGeom prst="rect">
            <a:avLst/>
          </a:prstGeom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0C633AB3-28A5-25CB-3CA9-5ED11EBF9A33}"/>
              </a:ext>
            </a:extLst>
          </p:cNvPr>
          <p:cNvSpPr txBox="1"/>
          <p:nvPr/>
        </p:nvSpPr>
        <p:spPr>
          <a:xfrm>
            <a:off x="6811619" y="1631619"/>
            <a:ext cx="56321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0" dirty="0">
                <a:solidFill>
                  <a:srgbClr val="FF0000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Aim: maximize the reward-to-go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SHEJI-8">
                <a:extLst>
                  <a:ext uri="{FF2B5EF4-FFF2-40B4-BE49-F238E27FC236}">
                    <a16:creationId xmlns:a16="http://schemas.microsoft.com/office/drawing/2014/main" id="{501F1C85-C55E-FA9D-7851-BF1404026CB2}"/>
                  </a:ext>
                </a:extLst>
              </p:cNvPr>
              <p:cNvSpPr txBox="1"/>
              <p:nvPr/>
            </p:nvSpPr>
            <p:spPr>
              <a:xfrm>
                <a:off x="1219200" y="2364377"/>
                <a:ext cx="816333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3200" spc="3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spc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阿里巴巴普惠体 2.0 35 Thin" panose="00020600040101010101" pitchFamily="18" charset="-122"/>
                    <a:ea typeface="阿里巴巴普惠体 2.0 35 Thin" panose="00020600040101010101" pitchFamily="18" charset="-122"/>
                    <a:cs typeface="阿里巴巴普惠体 2.0 35 Thin" panose="00020600040101010101" pitchFamily="18" charset="-122"/>
                  </a:rPr>
                  <a:t>：</a:t>
                </a:r>
                <a:r>
                  <a:rPr lang="en-US" altLang="zh-CN" sz="2400" spc="0" dirty="0">
                    <a:solidFill>
                      <a:schemeClr val="accent1">
                        <a:lumMod val="75000"/>
                      </a:schemeClr>
                    </a:solidFill>
                    <a:latin typeface="阿里巴巴普惠体 2.0 35 Thin" panose="00020600040101010101" pitchFamily="18" charset="-122"/>
                    <a:ea typeface="阿里巴巴普惠体 2.0 35 Thin" panose="00020600040101010101" pitchFamily="18" charset="-122"/>
                    <a:cs typeface="阿里巴巴普惠体 2.0 35 Thin" panose="00020600040101010101" pitchFamily="18" charset="-122"/>
                  </a:rPr>
                  <a:t>optimality of the trajectory at timestep t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35 Thin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iSHEJI-8">
                <a:extLst>
                  <a:ext uri="{FF2B5EF4-FFF2-40B4-BE49-F238E27FC236}">
                    <a16:creationId xmlns:a16="http://schemas.microsoft.com/office/drawing/2014/main" id="{501F1C85-C55E-FA9D-7851-BF140402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364377"/>
                <a:ext cx="8163338" cy="369332"/>
              </a:xfrm>
              <a:prstGeom prst="rect">
                <a:avLst/>
              </a:prstGeom>
              <a:blipFill>
                <a:blip r:embed="rId3"/>
                <a:stretch>
                  <a:fillRect l="-1270" t="-2666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iSHEJI-8">
            <a:extLst>
              <a:ext uri="{FF2B5EF4-FFF2-40B4-BE49-F238E27FC236}">
                <a16:creationId xmlns:a16="http://schemas.microsoft.com/office/drawing/2014/main" id="{40524D66-73AA-764C-DB4F-D14BA3F9FD5E}"/>
              </a:ext>
            </a:extLst>
          </p:cNvPr>
          <p:cNvSpPr txBox="1"/>
          <p:nvPr/>
        </p:nvSpPr>
        <p:spPr>
          <a:xfrm>
            <a:off x="1815549" y="2876717"/>
            <a:ext cx="34985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~ Bernoulli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SHEJI-8">
                <a:extLst>
                  <a:ext uri="{FF2B5EF4-FFF2-40B4-BE49-F238E27FC236}">
                    <a16:creationId xmlns:a16="http://schemas.microsoft.com/office/drawing/2014/main" id="{9FE1222F-01B7-9E36-29C9-0184C6451DCF}"/>
                  </a:ext>
                </a:extLst>
              </p:cNvPr>
              <p:cNvSpPr txBox="1"/>
              <p:nvPr/>
            </p:nvSpPr>
            <p:spPr>
              <a:xfrm>
                <a:off x="1815549" y="3359620"/>
                <a:ext cx="563217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3200" spc="3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spc="0" dirty="0">
                    <a:solidFill>
                      <a:schemeClr val="accent1">
                        <a:lumMod val="75000"/>
                      </a:schemeClr>
                    </a:solidFill>
                    <a:latin typeface="阿里巴巴普惠体 2.0 35 Thin" panose="00020600040101010101" pitchFamily="18" charset="-122"/>
                    <a:ea typeface="阿里巴巴普惠体 2.0 35 Thin" panose="00020600040101010101" pitchFamily="18" charset="-122"/>
                    <a:cs typeface="阿里巴巴普惠体 2.0 35 Thin" panose="00020600040101010101" pitchFamily="18" charset="-122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spc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阿里巴巴普惠体 2.0 35 Thin" panose="00020600040101010101" pitchFamily="18" charset="-122"/>
                    <a:ea typeface="阿里巴巴普惠体 2.0 35 Thin" panose="00020600040101010101" pitchFamily="18" charset="-122"/>
                    <a:cs typeface="阿里巴巴普惠体 2.0 35 Thin" panose="00020600040101010101" pitchFamily="18" charset="-122"/>
                  </a:rPr>
                  <a:t>=1) = exp(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spc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γ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𝑡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𝑅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, 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))</m:t>
                    </m:r>
                  </m:oMath>
                </a14:m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35 Thin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9" name="iSHEJI-8">
                <a:extLst>
                  <a:ext uri="{FF2B5EF4-FFF2-40B4-BE49-F238E27FC236}">
                    <a16:creationId xmlns:a16="http://schemas.microsoft.com/office/drawing/2014/main" id="{9FE1222F-01B7-9E36-29C9-0184C6451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549" y="3359620"/>
                <a:ext cx="5632173" cy="369332"/>
              </a:xfrm>
              <a:prstGeom prst="rect">
                <a:avLst/>
              </a:prstGeom>
              <a:blipFill>
                <a:blip r:embed="rId4"/>
                <a:stretch>
                  <a:fillRect l="-3355" t="-24590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SHEJI-8">
                <a:extLst>
                  <a:ext uri="{FF2B5EF4-FFF2-40B4-BE49-F238E27FC236}">
                    <a16:creationId xmlns:a16="http://schemas.microsoft.com/office/drawing/2014/main" id="{8E7D5863-4AC5-DE42-7611-D1F9E180A45B}"/>
                  </a:ext>
                </a:extLst>
              </p:cNvPr>
              <p:cNvSpPr txBox="1"/>
              <p:nvPr/>
            </p:nvSpPr>
            <p:spPr>
              <a:xfrm>
                <a:off x="1219199" y="4170197"/>
                <a:ext cx="9409043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3200" spc="3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ea typeface="阿里巴巴普惠体 2.0 35 Thin" panose="00020600040101010101" pitchFamily="18" charset="-122"/>
                  </a:rPr>
                  <a:t>When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𝑝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𝑂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1: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𝑇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|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spc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τ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𝑖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)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阿里巴巴普惠体 2.0 35 Thin" panose="00020600040101010101" pitchFamily="18" charset="-122"/>
                    <a:ea typeface="阿里巴巴普惠体 2.0 35 Thin" panose="00020600040101010101" pitchFamily="18" charset="-122"/>
                    <a:cs typeface="阿里巴巴普惠体 2.0 35 Thin" panose="00020600040101010101" pitchFamily="18" charset="-122"/>
                  </a:rPr>
                  <a:t> meets specific</a:t>
                </a:r>
                <a:r>
                  <a:rPr kumimoji="0" lang="en-US" altLang="zh-CN" sz="2400" i="0" u="none" strike="noStrike" kern="1200" cap="none" spc="0" normalizeH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阿里巴巴普惠体 2.0 35 Thin" panose="00020600040101010101" pitchFamily="18" charset="-122"/>
                    <a:ea typeface="阿里巴巴普惠体 2.0 35 Thin" panose="00020600040101010101" pitchFamily="18" charset="-122"/>
                    <a:cs typeface="阿里巴巴普惠体 2.0 35 Thin" panose="00020600040101010101" pitchFamily="18" charset="-122"/>
                  </a:rPr>
                  <a:t> Lipschitz condition, we have :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35 Thin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0" name="iSHEJI-8">
                <a:extLst>
                  <a:ext uri="{FF2B5EF4-FFF2-40B4-BE49-F238E27FC236}">
                    <a16:creationId xmlns:a16="http://schemas.microsoft.com/office/drawing/2014/main" id="{8E7D5863-4AC5-DE42-7611-D1F9E180A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99" y="4170197"/>
                <a:ext cx="9409043" cy="381258"/>
              </a:xfrm>
              <a:prstGeom prst="rect">
                <a:avLst/>
              </a:prstGeom>
              <a:blipFill>
                <a:blip r:embed="rId5"/>
                <a:stretch>
                  <a:fillRect l="-1944" t="-22222" b="-4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B2E372F3-37D8-1248-06D0-71AE549C0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306" y="4703207"/>
            <a:ext cx="5773607" cy="1949146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70F2CD2-E743-E134-D157-EAC298A5E28F}"/>
              </a:ext>
            </a:extLst>
          </p:cNvPr>
          <p:cNvSpPr/>
          <p:nvPr/>
        </p:nvSpPr>
        <p:spPr>
          <a:xfrm>
            <a:off x="5016500" y="4703207"/>
            <a:ext cx="1422400" cy="6053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4CAAD7B4-9730-A91A-9F54-D4B7DBE6EC1C}"/>
              </a:ext>
            </a:extLst>
          </p:cNvPr>
          <p:cNvSpPr/>
          <p:nvPr/>
        </p:nvSpPr>
        <p:spPr>
          <a:xfrm>
            <a:off x="6562591" y="4805548"/>
            <a:ext cx="249028" cy="723318"/>
          </a:xfrm>
          <a:prstGeom prst="leftBrace">
            <a:avLst>
              <a:gd name="adj1" fmla="val 8333"/>
              <a:gd name="adj2" fmla="val 1629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iSHEJI-8">
            <a:extLst>
              <a:ext uri="{FF2B5EF4-FFF2-40B4-BE49-F238E27FC236}">
                <a16:creationId xmlns:a16="http://schemas.microsoft.com/office/drawing/2014/main" id="{B41825BC-9563-58C7-333E-93754679F7D0}"/>
              </a:ext>
            </a:extLst>
          </p:cNvPr>
          <p:cNvSpPr txBox="1"/>
          <p:nvPr/>
        </p:nvSpPr>
        <p:spPr>
          <a:xfrm>
            <a:off x="6935310" y="4728904"/>
            <a:ext cx="56321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rgbClr val="FF0000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Train dataset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2" name="iSHEJI-8">
            <a:extLst>
              <a:ext uri="{FF2B5EF4-FFF2-40B4-BE49-F238E27FC236}">
                <a16:creationId xmlns:a16="http://schemas.microsoft.com/office/drawing/2014/main" id="{60BE99A1-59BD-F790-7CF6-A50358C760C4}"/>
              </a:ext>
            </a:extLst>
          </p:cNvPr>
          <p:cNvSpPr txBox="1"/>
          <p:nvPr/>
        </p:nvSpPr>
        <p:spPr>
          <a:xfrm>
            <a:off x="6935309" y="5323162"/>
            <a:ext cx="56321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rgbClr val="FF0000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Guidance from us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67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HEJI-1">
            <a:extLst>
              <a:ext uri="{FF2B5EF4-FFF2-40B4-BE49-F238E27FC236}">
                <a16:creationId xmlns:a16="http://schemas.microsoft.com/office/drawing/2014/main" id="{C36210A4-C847-8381-0E3B-7CED1FAB601F}"/>
              </a:ext>
            </a:extLst>
          </p:cNvPr>
          <p:cNvSpPr/>
          <p:nvPr/>
        </p:nvSpPr>
        <p:spPr>
          <a:xfrm>
            <a:off x="1564005" y="-921556"/>
            <a:ext cx="3638550" cy="6345910"/>
          </a:xfrm>
          <a:custGeom>
            <a:avLst/>
            <a:gdLst>
              <a:gd name="connsiteX0" fmla="*/ 0 w 3638550"/>
              <a:gd name="connsiteY0" fmla="*/ 0 h 6345910"/>
              <a:gd name="connsiteX1" fmla="*/ 3638550 w 3638550"/>
              <a:gd name="connsiteY1" fmla="*/ 0 h 6345910"/>
              <a:gd name="connsiteX2" fmla="*/ 3638550 w 3638550"/>
              <a:gd name="connsiteY2" fmla="*/ 1808133 h 6345910"/>
              <a:gd name="connsiteX3" fmla="*/ 3638550 w 3638550"/>
              <a:gd name="connsiteY3" fmla="*/ 3104132 h 6345910"/>
              <a:gd name="connsiteX4" fmla="*/ 3638550 w 3638550"/>
              <a:gd name="connsiteY4" fmla="*/ 6092813 h 6345910"/>
              <a:gd name="connsiteX5" fmla="*/ 3385453 w 3638550"/>
              <a:gd name="connsiteY5" fmla="*/ 6345910 h 6345910"/>
              <a:gd name="connsiteX6" fmla="*/ 253098 w 3638550"/>
              <a:gd name="connsiteY6" fmla="*/ 6345910 h 6345910"/>
              <a:gd name="connsiteX7" fmla="*/ 0 w 3638550"/>
              <a:gd name="connsiteY7" fmla="*/ 6092813 h 6345910"/>
              <a:gd name="connsiteX8" fmla="*/ 0 w 3638550"/>
              <a:gd name="connsiteY8" fmla="*/ 3104132 h 6345910"/>
              <a:gd name="connsiteX9" fmla="*/ 0 w 3638550"/>
              <a:gd name="connsiteY9" fmla="*/ 1808133 h 634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8550" h="6345910">
                <a:moveTo>
                  <a:pt x="0" y="0"/>
                </a:moveTo>
                <a:lnTo>
                  <a:pt x="3638550" y="0"/>
                </a:lnTo>
                <a:lnTo>
                  <a:pt x="3638550" y="1808133"/>
                </a:lnTo>
                <a:lnTo>
                  <a:pt x="3638550" y="3104132"/>
                </a:lnTo>
                <a:lnTo>
                  <a:pt x="3638550" y="6092813"/>
                </a:lnTo>
                <a:cubicBezTo>
                  <a:pt x="3638550" y="6232595"/>
                  <a:pt x="3525234" y="6345910"/>
                  <a:pt x="3385453" y="6345910"/>
                </a:cubicBezTo>
                <a:lnTo>
                  <a:pt x="253098" y="6345910"/>
                </a:lnTo>
                <a:cubicBezTo>
                  <a:pt x="113316" y="6345910"/>
                  <a:pt x="0" y="6232595"/>
                  <a:pt x="0" y="6092813"/>
                </a:cubicBezTo>
                <a:lnTo>
                  <a:pt x="0" y="3104132"/>
                </a:lnTo>
                <a:lnTo>
                  <a:pt x="0" y="1808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4" name="iSHEJI-2">
            <a:extLst>
              <a:ext uri="{FF2B5EF4-FFF2-40B4-BE49-F238E27FC236}">
                <a16:creationId xmlns:a16="http://schemas.microsoft.com/office/drawing/2014/main" id="{1C53AFDD-50C2-8F10-F21C-8EA0435384E3}"/>
              </a:ext>
            </a:extLst>
          </p:cNvPr>
          <p:cNvSpPr/>
          <p:nvPr/>
        </p:nvSpPr>
        <p:spPr>
          <a:xfrm>
            <a:off x="1635211" y="-921556"/>
            <a:ext cx="3496137" cy="6270006"/>
          </a:xfrm>
          <a:custGeom>
            <a:avLst/>
            <a:gdLst>
              <a:gd name="connsiteX0" fmla="*/ 0 w 3496137"/>
              <a:gd name="connsiteY0" fmla="*/ 0 h 6270006"/>
              <a:gd name="connsiteX1" fmla="*/ 3496137 w 3496137"/>
              <a:gd name="connsiteY1" fmla="*/ 0 h 6270006"/>
              <a:gd name="connsiteX2" fmla="*/ 3496137 w 3496137"/>
              <a:gd name="connsiteY2" fmla="*/ 1892185 h 6270006"/>
              <a:gd name="connsiteX3" fmla="*/ 3496137 w 3496137"/>
              <a:gd name="connsiteY3" fmla="*/ 3041300 h 6270006"/>
              <a:gd name="connsiteX4" fmla="*/ 3496137 w 3496137"/>
              <a:gd name="connsiteY4" fmla="*/ 6044470 h 6270006"/>
              <a:gd name="connsiteX5" fmla="*/ 3270601 w 3496137"/>
              <a:gd name="connsiteY5" fmla="*/ 6270006 h 6270006"/>
              <a:gd name="connsiteX6" fmla="*/ 225536 w 3496137"/>
              <a:gd name="connsiteY6" fmla="*/ 6270006 h 6270006"/>
              <a:gd name="connsiteX7" fmla="*/ 0 w 3496137"/>
              <a:gd name="connsiteY7" fmla="*/ 6044470 h 6270006"/>
              <a:gd name="connsiteX8" fmla="*/ 0 w 3496137"/>
              <a:gd name="connsiteY8" fmla="*/ 3041300 h 6270006"/>
              <a:gd name="connsiteX9" fmla="*/ 0 w 3496137"/>
              <a:gd name="connsiteY9" fmla="*/ 1892185 h 627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6137" h="6270006">
                <a:moveTo>
                  <a:pt x="0" y="0"/>
                </a:moveTo>
                <a:lnTo>
                  <a:pt x="3496137" y="0"/>
                </a:lnTo>
                <a:lnTo>
                  <a:pt x="3496137" y="1892185"/>
                </a:lnTo>
                <a:lnTo>
                  <a:pt x="3496137" y="3041300"/>
                </a:lnTo>
                <a:lnTo>
                  <a:pt x="3496137" y="6044470"/>
                </a:lnTo>
                <a:cubicBezTo>
                  <a:pt x="3496137" y="6169030"/>
                  <a:pt x="3395161" y="6270006"/>
                  <a:pt x="3270601" y="6270006"/>
                </a:cubicBezTo>
                <a:lnTo>
                  <a:pt x="225536" y="6270006"/>
                </a:lnTo>
                <a:cubicBezTo>
                  <a:pt x="100976" y="6270006"/>
                  <a:pt x="0" y="6169030"/>
                  <a:pt x="0" y="6044470"/>
                </a:cubicBezTo>
                <a:lnTo>
                  <a:pt x="0" y="3041300"/>
                </a:lnTo>
                <a:lnTo>
                  <a:pt x="0" y="1892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3">
            <a:extLst>
              <a:ext uri="{FF2B5EF4-FFF2-40B4-BE49-F238E27FC236}">
                <a16:creationId xmlns:a16="http://schemas.microsoft.com/office/drawing/2014/main" id="{0026F7F4-CE00-52B8-5B98-3C8772A1C419}"/>
              </a:ext>
            </a:extLst>
          </p:cNvPr>
          <p:cNvSpPr/>
          <p:nvPr/>
        </p:nvSpPr>
        <p:spPr>
          <a:xfrm>
            <a:off x="1476011" y="1697786"/>
            <a:ext cx="3814539" cy="3062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0" i="0" u="none" strike="noStrike" kern="1200" cap="none" spc="0" normalizeH="0" baseline="0" noProof="0" dirty="0">
                <a:ln w="12700">
                  <a:solidFill>
                    <a:schemeClr val="bg1"/>
                  </a:solidFill>
                </a:ln>
                <a:solidFill>
                  <a:schemeClr val="bg1">
                    <a:alpha val="3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03</a:t>
            </a:r>
            <a:endParaRPr kumimoji="0" lang="zh-CN" altLang="en-US" sz="19900" b="0" i="0" u="none" strike="noStrike" kern="1200" cap="none" spc="0" normalizeH="0" baseline="0" noProof="0" dirty="0">
              <a:ln w="12700">
                <a:solidFill>
                  <a:schemeClr val="bg1"/>
                </a:solidFill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iSHEJI-4">
            <a:extLst>
              <a:ext uri="{FF2B5EF4-FFF2-40B4-BE49-F238E27FC236}">
                <a16:creationId xmlns:a16="http://schemas.microsoft.com/office/drawing/2014/main" id="{083ED1D5-CF5B-DD45-3F33-E83B35D656B9}"/>
              </a:ext>
            </a:extLst>
          </p:cNvPr>
          <p:cNvCxnSpPr>
            <a:cxnSpLocks/>
          </p:cNvCxnSpPr>
          <p:nvPr/>
        </p:nvCxnSpPr>
        <p:spPr>
          <a:xfrm>
            <a:off x="2010727" y="4276725"/>
            <a:ext cx="27451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1DE9E975-E4AC-F257-A8A0-778492A55A08}"/>
              </a:ext>
            </a:extLst>
          </p:cNvPr>
          <p:cNvSpPr txBox="1"/>
          <p:nvPr/>
        </p:nvSpPr>
        <p:spPr>
          <a:xfrm>
            <a:off x="6415544" y="3375374"/>
            <a:ext cx="381453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Adaptdiffuser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5630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2">
            <a:extLst>
              <a:ext uri="{FF2B5EF4-FFF2-40B4-BE49-F238E27FC236}">
                <a16:creationId xmlns:a16="http://schemas.microsoft.com/office/drawing/2014/main" id="{4413595B-4168-77C8-7D3B-F1634E754563}"/>
              </a:ext>
            </a:extLst>
          </p:cNvPr>
          <p:cNvSpPr txBox="1"/>
          <p:nvPr/>
        </p:nvSpPr>
        <p:spPr>
          <a:xfrm>
            <a:off x="421933" y="311848"/>
            <a:ext cx="1153152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Self-evolved Planning with Diffusion</a:t>
            </a:r>
            <a:endParaRPr lang="zh-CN" altLang="en-US" sz="4400" spc="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22">
            <a:extLst>
              <a:ext uri="{FF2B5EF4-FFF2-40B4-BE49-F238E27FC236}">
                <a16:creationId xmlns:a16="http://schemas.microsoft.com/office/drawing/2014/main" id="{549E7CF8-DA60-FC1C-F1A4-331ED530DF2A}"/>
              </a:ext>
            </a:extLst>
          </p:cNvPr>
          <p:cNvSpPr/>
          <p:nvPr/>
        </p:nvSpPr>
        <p:spPr>
          <a:xfrm>
            <a:off x="376957" y="2404648"/>
            <a:ext cx="1049910" cy="104991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endParaRPr lang="zh-CN" altLang="en-US" sz="14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23">
            <a:extLst>
              <a:ext uri="{FF2B5EF4-FFF2-40B4-BE49-F238E27FC236}">
                <a16:creationId xmlns:a16="http://schemas.microsoft.com/office/drawing/2014/main" id="{A1C49FDD-07FF-6F3C-DFC4-A0CFAB1AE3FE}"/>
              </a:ext>
            </a:extLst>
          </p:cNvPr>
          <p:cNvSpPr/>
          <p:nvPr/>
        </p:nvSpPr>
        <p:spPr>
          <a:xfrm>
            <a:off x="428693" y="4033488"/>
            <a:ext cx="998174" cy="998174"/>
          </a:xfrm>
          <a:prstGeom prst="ellipse">
            <a:avLst/>
          </a:prstGeom>
          <a:solidFill>
            <a:schemeClr val="accent2"/>
          </a:solidFill>
          <a:ln w="2540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endParaRPr lang="zh-CN" altLang="en-US" sz="14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38">
            <a:extLst>
              <a:ext uri="{FF2B5EF4-FFF2-40B4-BE49-F238E27FC236}">
                <a16:creationId xmlns:a16="http://schemas.microsoft.com/office/drawing/2014/main" id="{2BBBE24C-4BD1-E4EB-B089-8043EED8E72D}"/>
              </a:ext>
            </a:extLst>
          </p:cNvPr>
          <p:cNvSpPr txBox="1"/>
          <p:nvPr/>
        </p:nvSpPr>
        <p:spPr>
          <a:xfrm>
            <a:off x="296005" y="4240187"/>
            <a:ext cx="1211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SHEJI-39">
                <a:extLst>
                  <a:ext uri="{FF2B5EF4-FFF2-40B4-BE49-F238E27FC236}">
                    <a16:creationId xmlns:a16="http://schemas.microsoft.com/office/drawing/2014/main" id="{D5CDABE9-1D13-4522-DC95-43FC12A5BF87}"/>
                  </a:ext>
                </a:extLst>
              </p:cNvPr>
              <p:cNvSpPr txBox="1"/>
              <p:nvPr/>
            </p:nvSpPr>
            <p:spPr>
              <a:xfrm>
                <a:off x="428693" y="2553108"/>
                <a:ext cx="12118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  <m:t>θ</m:t>
                          </m:r>
                        </m:sub>
                      </m:sSub>
                    </m:oMath>
                  </m:oMathPara>
                </a14:m>
                <a:endParaRPr lang="en-US" altLang="zh-CN" sz="3200" dirty="0">
                  <a:solidFill>
                    <a:schemeClr val="bg1"/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2" name="iSHEJI-39">
                <a:extLst>
                  <a:ext uri="{FF2B5EF4-FFF2-40B4-BE49-F238E27FC236}">
                    <a16:creationId xmlns:a16="http://schemas.microsoft.com/office/drawing/2014/main" id="{D5CDABE9-1D13-4522-DC95-43FC12A5B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93" y="2553108"/>
                <a:ext cx="121181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右 12">
            <a:extLst>
              <a:ext uri="{FF2B5EF4-FFF2-40B4-BE49-F238E27FC236}">
                <a16:creationId xmlns:a16="http://schemas.microsoft.com/office/drawing/2014/main" id="{DDD7B6ED-DAC5-64A9-B22C-225DAF086F8E}"/>
              </a:ext>
            </a:extLst>
          </p:cNvPr>
          <p:cNvSpPr/>
          <p:nvPr/>
        </p:nvSpPr>
        <p:spPr>
          <a:xfrm>
            <a:off x="1640507" y="3362739"/>
            <a:ext cx="1683026" cy="67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iSHEJI-7">
            <a:extLst>
              <a:ext uri="{FF2B5EF4-FFF2-40B4-BE49-F238E27FC236}">
                <a16:creationId xmlns:a16="http://schemas.microsoft.com/office/drawing/2014/main" id="{492F101B-CA2B-DCF5-534E-BA33B6104DEE}"/>
              </a:ext>
            </a:extLst>
          </p:cNvPr>
          <p:cNvSpPr/>
          <p:nvPr/>
        </p:nvSpPr>
        <p:spPr>
          <a:xfrm>
            <a:off x="3542755" y="3009116"/>
            <a:ext cx="1850235" cy="1384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离散数据池中数据多样性有限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1B70E3C-8965-2A30-704C-D53EB6D8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69" y="1530504"/>
            <a:ext cx="6799010" cy="4592001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CC74D20-FCA4-CC70-657C-4E6FA7FDB2DC}"/>
              </a:ext>
            </a:extLst>
          </p:cNvPr>
          <p:cNvSpPr/>
          <p:nvPr/>
        </p:nvSpPr>
        <p:spPr>
          <a:xfrm>
            <a:off x="9880600" y="1624815"/>
            <a:ext cx="2072861" cy="43579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26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2">
            <a:extLst>
              <a:ext uri="{FF2B5EF4-FFF2-40B4-BE49-F238E27FC236}">
                <a16:creationId xmlns:a16="http://schemas.microsoft.com/office/drawing/2014/main" id="{4413595B-4168-77C8-7D3B-F1634E754563}"/>
              </a:ext>
            </a:extLst>
          </p:cNvPr>
          <p:cNvSpPr txBox="1"/>
          <p:nvPr/>
        </p:nvSpPr>
        <p:spPr>
          <a:xfrm>
            <a:off x="421933" y="311848"/>
            <a:ext cx="1153152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 err="1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AdaptDiffuser</a:t>
            </a:r>
            <a:r>
              <a:rPr lang="en-US" altLang="zh-CN" sz="4400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Model</a:t>
            </a:r>
            <a:endParaRPr lang="zh-CN" altLang="en-US" sz="4400" spc="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1B70E3C-8965-2A30-704C-D53EB6D85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399"/>
            <a:ext cx="6915831" cy="46709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3125FF-78B7-021E-8272-07F2810D5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474" y="2875123"/>
            <a:ext cx="5457525" cy="18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2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2">
            <a:extLst>
              <a:ext uri="{FF2B5EF4-FFF2-40B4-BE49-F238E27FC236}">
                <a16:creationId xmlns:a16="http://schemas.microsoft.com/office/drawing/2014/main" id="{4413595B-4168-77C8-7D3B-F1634E754563}"/>
              </a:ext>
            </a:extLst>
          </p:cNvPr>
          <p:cNvSpPr txBox="1"/>
          <p:nvPr/>
        </p:nvSpPr>
        <p:spPr>
          <a:xfrm>
            <a:off x="421933" y="311848"/>
            <a:ext cx="1153152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 err="1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AdaptDiffuser</a:t>
            </a:r>
            <a:r>
              <a:rPr lang="en-US" altLang="zh-CN" sz="4400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Model</a:t>
            </a:r>
            <a:endParaRPr lang="zh-CN" altLang="en-US" sz="4400" spc="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堆叠">
            <a:hlinkClick r:id="" action="ppaction://media"/>
            <a:extLst>
              <a:ext uri="{FF2B5EF4-FFF2-40B4-BE49-F238E27FC236}">
                <a16:creationId xmlns:a16="http://schemas.microsoft.com/office/drawing/2014/main" id="{5090F5E6-E8DB-33A9-7E8D-5937016F4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45520" y="2403475"/>
            <a:ext cx="6241164" cy="3510655"/>
          </a:xfrm>
          <a:prstGeom prst="rect">
            <a:avLst/>
          </a:prstGeom>
        </p:spPr>
      </p:pic>
      <p:pic>
        <p:nvPicPr>
          <p:cNvPr id="4" name="堆叠">
            <a:hlinkClick r:id="" action="ppaction://media"/>
            <a:extLst>
              <a:ext uri="{FF2B5EF4-FFF2-40B4-BE49-F238E27FC236}">
                <a16:creationId xmlns:a16="http://schemas.microsoft.com/office/drawing/2014/main" id="{44AA0070-B427-C2FE-6AD9-831D340015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7975" y="2158105"/>
            <a:ext cx="3756025" cy="375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7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HEJI-1">
            <a:extLst>
              <a:ext uri="{FF2B5EF4-FFF2-40B4-BE49-F238E27FC236}">
                <a16:creationId xmlns:a16="http://schemas.microsoft.com/office/drawing/2014/main" id="{C36210A4-C847-8381-0E3B-7CED1FAB601F}"/>
              </a:ext>
            </a:extLst>
          </p:cNvPr>
          <p:cNvSpPr/>
          <p:nvPr/>
        </p:nvSpPr>
        <p:spPr>
          <a:xfrm>
            <a:off x="1564005" y="-921556"/>
            <a:ext cx="3638550" cy="6345910"/>
          </a:xfrm>
          <a:custGeom>
            <a:avLst/>
            <a:gdLst>
              <a:gd name="connsiteX0" fmla="*/ 0 w 3638550"/>
              <a:gd name="connsiteY0" fmla="*/ 0 h 6345910"/>
              <a:gd name="connsiteX1" fmla="*/ 3638550 w 3638550"/>
              <a:gd name="connsiteY1" fmla="*/ 0 h 6345910"/>
              <a:gd name="connsiteX2" fmla="*/ 3638550 w 3638550"/>
              <a:gd name="connsiteY2" fmla="*/ 1808133 h 6345910"/>
              <a:gd name="connsiteX3" fmla="*/ 3638550 w 3638550"/>
              <a:gd name="connsiteY3" fmla="*/ 3104132 h 6345910"/>
              <a:gd name="connsiteX4" fmla="*/ 3638550 w 3638550"/>
              <a:gd name="connsiteY4" fmla="*/ 6092813 h 6345910"/>
              <a:gd name="connsiteX5" fmla="*/ 3385453 w 3638550"/>
              <a:gd name="connsiteY5" fmla="*/ 6345910 h 6345910"/>
              <a:gd name="connsiteX6" fmla="*/ 253098 w 3638550"/>
              <a:gd name="connsiteY6" fmla="*/ 6345910 h 6345910"/>
              <a:gd name="connsiteX7" fmla="*/ 0 w 3638550"/>
              <a:gd name="connsiteY7" fmla="*/ 6092813 h 6345910"/>
              <a:gd name="connsiteX8" fmla="*/ 0 w 3638550"/>
              <a:gd name="connsiteY8" fmla="*/ 3104132 h 6345910"/>
              <a:gd name="connsiteX9" fmla="*/ 0 w 3638550"/>
              <a:gd name="connsiteY9" fmla="*/ 1808133 h 634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8550" h="6345910">
                <a:moveTo>
                  <a:pt x="0" y="0"/>
                </a:moveTo>
                <a:lnTo>
                  <a:pt x="3638550" y="0"/>
                </a:lnTo>
                <a:lnTo>
                  <a:pt x="3638550" y="1808133"/>
                </a:lnTo>
                <a:lnTo>
                  <a:pt x="3638550" y="3104132"/>
                </a:lnTo>
                <a:lnTo>
                  <a:pt x="3638550" y="6092813"/>
                </a:lnTo>
                <a:cubicBezTo>
                  <a:pt x="3638550" y="6232595"/>
                  <a:pt x="3525234" y="6345910"/>
                  <a:pt x="3385453" y="6345910"/>
                </a:cubicBezTo>
                <a:lnTo>
                  <a:pt x="253098" y="6345910"/>
                </a:lnTo>
                <a:cubicBezTo>
                  <a:pt x="113316" y="6345910"/>
                  <a:pt x="0" y="6232595"/>
                  <a:pt x="0" y="6092813"/>
                </a:cubicBezTo>
                <a:lnTo>
                  <a:pt x="0" y="3104132"/>
                </a:lnTo>
                <a:lnTo>
                  <a:pt x="0" y="1808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4" name="iSHEJI-2">
            <a:extLst>
              <a:ext uri="{FF2B5EF4-FFF2-40B4-BE49-F238E27FC236}">
                <a16:creationId xmlns:a16="http://schemas.microsoft.com/office/drawing/2014/main" id="{1C53AFDD-50C2-8F10-F21C-8EA0435384E3}"/>
              </a:ext>
            </a:extLst>
          </p:cNvPr>
          <p:cNvSpPr/>
          <p:nvPr/>
        </p:nvSpPr>
        <p:spPr>
          <a:xfrm>
            <a:off x="1635211" y="-921556"/>
            <a:ext cx="3496137" cy="6270006"/>
          </a:xfrm>
          <a:custGeom>
            <a:avLst/>
            <a:gdLst>
              <a:gd name="connsiteX0" fmla="*/ 0 w 3496137"/>
              <a:gd name="connsiteY0" fmla="*/ 0 h 6270006"/>
              <a:gd name="connsiteX1" fmla="*/ 3496137 w 3496137"/>
              <a:gd name="connsiteY1" fmla="*/ 0 h 6270006"/>
              <a:gd name="connsiteX2" fmla="*/ 3496137 w 3496137"/>
              <a:gd name="connsiteY2" fmla="*/ 1892185 h 6270006"/>
              <a:gd name="connsiteX3" fmla="*/ 3496137 w 3496137"/>
              <a:gd name="connsiteY3" fmla="*/ 3041300 h 6270006"/>
              <a:gd name="connsiteX4" fmla="*/ 3496137 w 3496137"/>
              <a:gd name="connsiteY4" fmla="*/ 6044470 h 6270006"/>
              <a:gd name="connsiteX5" fmla="*/ 3270601 w 3496137"/>
              <a:gd name="connsiteY5" fmla="*/ 6270006 h 6270006"/>
              <a:gd name="connsiteX6" fmla="*/ 225536 w 3496137"/>
              <a:gd name="connsiteY6" fmla="*/ 6270006 h 6270006"/>
              <a:gd name="connsiteX7" fmla="*/ 0 w 3496137"/>
              <a:gd name="connsiteY7" fmla="*/ 6044470 h 6270006"/>
              <a:gd name="connsiteX8" fmla="*/ 0 w 3496137"/>
              <a:gd name="connsiteY8" fmla="*/ 3041300 h 6270006"/>
              <a:gd name="connsiteX9" fmla="*/ 0 w 3496137"/>
              <a:gd name="connsiteY9" fmla="*/ 1892185 h 627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6137" h="6270006">
                <a:moveTo>
                  <a:pt x="0" y="0"/>
                </a:moveTo>
                <a:lnTo>
                  <a:pt x="3496137" y="0"/>
                </a:lnTo>
                <a:lnTo>
                  <a:pt x="3496137" y="1892185"/>
                </a:lnTo>
                <a:lnTo>
                  <a:pt x="3496137" y="3041300"/>
                </a:lnTo>
                <a:lnTo>
                  <a:pt x="3496137" y="6044470"/>
                </a:lnTo>
                <a:cubicBezTo>
                  <a:pt x="3496137" y="6169030"/>
                  <a:pt x="3395161" y="6270006"/>
                  <a:pt x="3270601" y="6270006"/>
                </a:cubicBezTo>
                <a:lnTo>
                  <a:pt x="225536" y="6270006"/>
                </a:lnTo>
                <a:cubicBezTo>
                  <a:pt x="100976" y="6270006"/>
                  <a:pt x="0" y="6169030"/>
                  <a:pt x="0" y="6044470"/>
                </a:cubicBezTo>
                <a:lnTo>
                  <a:pt x="0" y="3041300"/>
                </a:lnTo>
                <a:lnTo>
                  <a:pt x="0" y="1892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3">
            <a:extLst>
              <a:ext uri="{FF2B5EF4-FFF2-40B4-BE49-F238E27FC236}">
                <a16:creationId xmlns:a16="http://schemas.microsoft.com/office/drawing/2014/main" id="{0026F7F4-CE00-52B8-5B98-3C8772A1C419}"/>
              </a:ext>
            </a:extLst>
          </p:cNvPr>
          <p:cNvSpPr/>
          <p:nvPr/>
        </p:nvSpPr>
        <p:spPr>
          <a:xfrm>
            <a:off x="1476011" y="1697786"/>
            <a:ext cx="3814539" cy="3062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zh-CN" sz="19900" dirty="0">
                <a:ln w="12700">
                  <a:solidFill>
                    <a:schemeClr val="bg1"/>
                  </a:solidFill>
                </a:ln>
                <a:solidFill>
                  <a:schemeClr val="bg1">
                    <a:alpha val="3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04</a:t>
            </a:r>
            <a:endParaRPr lang="zh-CN" altLang="en-US" sz="19900" dirty="0">
              <a:ln w="12700">
                <a:solidFill>
                  <a:schemeClr val="bg1"/>
                </a:solidFill>
              </a:ln>
              <a:solidFill>
                <a:schemeClr val="bg1">
                  <a:alpha val="3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iSHEJI-4">
            <a:extLst>
              <a:ext uri="{FF2B5EF4-FFF2-40B4-BE49-F238E27FC236}">
                <a16:creationId xmlns:a16="http://schemas.microsoft.com/office/drawing/2014/main" id="{083ED1D5-CF5B-DD45-3F33-E83B35D656B9}"/>
              </a:ext>
            </a:extLst>
          </p:cNvPr>
          <p:cNvCxnSpPr>
            <a:cxnSpLocks/>
          </p:cNvCxnSpPr>
          <p:nvPr/>
        </p:nvCxnSpPr>
        <p:spPr>
          <a:xfrm>
            <a:off x="2010727" y="4276725"/>
            <a:ext cx="27451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1DE9E975-E4AC-F257-A8A0-778492A55A08}"/>
              </a:ext>
            </a:extLst>
          </p:cNvPr>
          <p:cNvSpPr txBox="1"/>
          <p:nvPr/>
        </p:nvSpPr>
        <p:spPr>
          <a:xfrm>
            <a:off x="6415544" y="3375374"/>
            <a:ext cx="381453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Improvement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83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2">
            <a:extLst>
              <a:ext uri="{FF2B5EF4-FFF2-40B4-BE49-F238E27FC236}">
                <a16:creationId xmlns:a16="http://schemas.microsoft.com/office/drawing/2014/main" id="{4413595B-4168-77C8-7D3B-F1634E754563}"/>
              </a:ext>
            </a:extLst>
          </p:cNvPr>
          <p:cNvSpPr txBox="1"/>
          <p:nvPr/>
        </p:nvSpPr>
        <p:spPr>
          <a:xfrm>
            <a:off x="421933" y="311848"/>
            <a:ext cx="776791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Model-Based vs Model-Free</a:t>
            </a:r>
            <a:endParaRPr lang="zh-CN" altLang="en-US" sz="4400" spc="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2" name="iSHEJI-8">
            <a:extLst>
              <a:ext uri="{FF2B5EF4-FFF2-40B4-BE49-F238E27FC236}">
                <a16:creationId xmlns:a16="http://schemas.microsoft.com/office/drawing/2014/main" id="{831201B5-9325-0A96-CFE4-89D1BA7B11A3}"/>
              </a:ext>
            </a:extLst>
          </p:cNvPr>
          <p:cNvSpPr txBox="1"/>
          <p:nvPr/>
        </p:nvSpPr>
        <p:spPr>
          <a:xfrm>
            <a:off x="493027" y="1913626"/>
            <a:ext cx="488492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b="1" spc="0" dirty="0">
                <a:solidFill>
                  <a:schemeClr val="accent2">
                    <a:lumMod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Problem 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: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spc="0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High-dimensional observation space tasks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6">
            <a:extLst>
              <a:ext uri="{FF2B5EF4-FFF2-40B4-BE49-F238E27FC236}">
                <a16:creationId xmlns:a16="http://schemas.microsoft.com/office/drawing/2014/main" id="{86E4721C-956A-F831-8321-419432807D61}"/>
              </a:ext>
            </a:extLst>
          </p:cNvPr>
          <p:cNvSpPr/>
          <p:nvPr/>
        </p:nvSpPr>
        <p:spPr>
          <a:xfrm>
            <a:off x="6583633" y="2006195"/>
            <a:ext cx="5115340" cy="3670706"/>
          </a:xfrm>
          <a:custGeom>
            <a:avLst/>
            <a:gdLst>
              <a:gd name="connsiteX0" fmla="*/ 0 w 5115340"/>
              <a:gd name="connsiteY0" fmla="*/ 0 h 3670706"/>
              <a:gd name="connsiteX1" fmla="*/ 619525 w 5115340"/>
              <a:gd name="connsiteY1" fmla="*/ 0 h 3670706"/>
              <a:gd name="connsiteX2" fmla="*/ 1290202 w 5115340"/>
              <a:gd name="connsiteY2" fmla="*/ 0 h 3670706"/>
              <a:gd name="connsiteX3" fmla="*/ 1960880 w 5115340"/>
              <a:gd name="connsiteY3" fmla="*/ 0 h 3670706"/>
              <a:gd name="connsiteX4" fmla="*/ 2426945 w 5115340"/>
              <a:gd name="connsiteY4" fmla="*/ 0 h 3670706"/>
              <a:gd name="connsiteX5" fmla="*/ 2944162 w 5115340"/>
              <a:gd name="connsiteY5" fmla="*/ 0 h 3670706"/>
              <a:gd name="connsiteX6" fmla="*/ 3461380 w 5115340"/>
              <a:gd name="connsiteY6" fmla="*/ 0 h 3670706"/>
              <a:gd name="connsiteX7" fmla="*/ 3978598 w 5115340"/>
              <a:gd name="connsiteY7" fmla="*/ 0 h 3670706"/>
              <a:gd name="connsiteX8" fmla="*/ 4444662 w 5115340"/>
              <a:gd name="connsiteY8" fmla="*/ 0 h 3670706"/>
              <a:gd name="connsiteX9" fmla="*/ 5115340 w 5115340"/>
              <a:gd name="connsiteY9" fmla="*/ 0 h 3670706"/>
              <a:gd name="connsiteX10" fmla="*/ 5115340 w 5115340"/>
              <a:gd name="connsiteY10" fmla="*/ 597801 h 3670706"/>
              <a:gd name="connsiteX11" fmla="*/ 5115340 w 5115340"/>
              <a:gd name="connsiteY11" fmla="*/ 1012066 h 3670706"/>
              <a:gd name="connsiteX12" fmla="*/ 5115340 w 5115340"/>
              <a:gd name="connsiteY12" fmla="*/ 1463039 h 3670706"/>
              <a:gd name="connsiteX13" fmla="*/ 5115340 w 5115340"/>
              <a:gd name="connsiteY13" fmla="*/ 1987425 h 3670706"/>
              <a:gd name="connsiteX14" fmla="*/ 5115340 w 5115340"/>
              <a:gd name="connsiteY14" fmla="*/ 2401690 h 3670706"/>
              <a:gd name="connsiteX15" fmla="*/ 5115340 w 5115340"/>
              <a:gd name="connsiteY15" fmla="*/ 2999491 h 3670706"/>
              <a:gd name="connsiteX16" fmla="*/ 5115340 w 5115340"/>
              <a:gd name="connsiteY16" fmla="*/ 3670706 h 3670706"/>
              <a:gd name="connsiteX17" fmla="*/ 4546969 w 5115340"/>
              <a:gd name="connsiteY17" fmla="*/ 3670706 h 3670706"/>
              <a:gd name="connsiteX18" fmla="*/ 3876291 w 5115340"/>
              <a:gd name="connsiteY18" fmla="*/ 3670706 h 3670706"/>
              <a:gd name="connsiteX19" fmla="*/ 3307920 w 5115340"/>
              <a:gd name="connsiteY19" fmla="*/ 3670706 h 3670706"/>
              <a:gd name="connsiteX20" fmla="*/ 2739549 w 5115340"/>
              <a:gd name="connsiteY20" fmla="*/ 3670706 h 3670706"/>
              <a:gd name="connsiteX21" fmla="*/ 2171178 w 5115340"/>
              <a:gd name="connsiteY21" fmla="*/ 3670706 h 3670706"/>
              <a:gd name="connsiteX22" fmla="*/ 1705113 w 5115340"/>
              <a:gd name="connsiteY22" fmla="*/ 3670706 h 3670706"/>
              <a:gd name="connsiteX23" fmla="*/ 1290202 w 5115340"/>
              <a:gd name="connsiteY23" fmla="*/ 3670706 h 3670706"/>
              <a:gd name="connsiteX24" fmla="*/ 772985 w 5115340"/>
              <a:gd name="connsiteY24" fmla="*/ 3670706 h 3670706"/>
              <a:gd name="connsiteX25" fmla="*/ 0 w 5115340"/>
              <a:gd name="connsiteY25" fmla="*/ 3670706 h 3670706"/>
              <a:gd name="connsiteX26" fmla="*/ 0 w 5115340"/>
              <a:gd name="connsiteY26" fmla="*/ 3256441 h 3670706"/>
              <a:gd name="connsiteX27" fmla="*/ 0 w 5115340"/>
              <a:gd name="connsiteY27" fmla="*/ 2768761 h 3670706"/>
              <a:gd name="connsiteX28" fmla="*/ 0 w 5115340"/>
              <a:gd name="connsiteY28" fmla="*/ 2354496 h 3670706"/>
              <a:gd name="connsiteX29" fmla="*/ 0 w 5115340"/>
              <a:gd name="connsiteY29" fmla="*/ 1756695 h 3670706"/>
              <a:gd name="connsiteX30" fmla="*/ 0 w 5115340"/>
              <a:gd name="connsiteY30" fmla="*/ 1195601 h 3670706"/>
              <a:gd name="connsiteX31" fmla="*/ 0 w 5115340"/>
              <a:gd name="connsiteY31" fmla="*/ 707922 h 3670706"/>
              <a:gd name="connsiteX32" fmla="*/ 0 w 5115340"/>
              <a:gd name="connsiteY32" fmla="*/ 0 h 367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15340" h="3670706" fill="none" extrusionOk="0">
                <a:moveTo>
                  <a:pt x="0" y="0"/>
                </a:moveTo>
                <a:cubicBezTo>
                  <a:pt x="208098" y="-38644"/>
                  <a:pt x="373980" y="12423"/>
                  <a:pt x="619525" y="0"/>
                </a:cubicBezTo>
                <a:cubicBezTo>
                  <a:pt x="865070" y="-12423"/>
                  <a:pt x="1010081" y="48417"/>
                  <a:pt x="1290202" y="0"/>
                </a:cubicBezTo>
                <a:cubicBezTo>
                  <a:pt x="1570323" y="-48417"/>
                  <a:pt x="1648595" y="27526"/>
                  <a:pt x="1960880" y="0"/>
                </a:cubicBezTo>
                <a:cubicBezTo>
                  <a:pt x="2273165" y="-27526"/>
                  <a:pt x="2238606" y="22323"/>
                  <a:pt x="2426945" y="0"/>
                </a:cubicBezTo>
                <a:cubicBezTo>
                  <a:pt x="2615285" y="-22323"/>
                  <a:pt x="2695325" y="11332"/>
                  <a:pt x="2944162" y="0"/>
                </a:cubicBezTo>
                <a:cubicBezTo>
                  <a:pt x="3192999" y="-11332"/>
                  <a:pt x="3357431" y="35703"/>
                  <a:pt x="3461380" y="0"/>
                </a:cubicBezTo>
                <a:cubicBezTo>
                  <a:pt x="3565329" y="-35703"/>
                  <a:pt x="3756932" y="6834"/>
                  <a:pt x="3978598" y="0"/>
                </a:cubicBezTo>
                <a:cubicBezTo>
                  <a:pt x="4200264" y="-6834"/>
                  <a:pt x="4224608" y="1004"/>
                  <a:pt x="4444662" y="0"/>
                </a:cubicBezTo>
                <a:cubicBezTo>
                  <a:pt x="4664716" y="-1004"/>
                  <a:pt x="4853145" y="8253"/>
                  <a:pt x="5115340" y="0"/>
                </a:cubicBezTo>
                <a:cubicBezTo>
                  <a:pt x="5166762" y="196336"/>
                  <a:pt x="5082722" y="335173"/>
                  <a:pt x="5115340" y="597801"/>
                </a:cubicBezTo>
                <a:cubicBezTo>
                  <a:pt x="5147958" y="860429"/>
                  <a:pt x="5102456" y="813234"/>
                  <a:pt x="5115340" y="1012066"/>
                </a:cubicBezTo>
                <a:cubicBezTo>
                  <a:pt x="5128224" y="1210898"/>
                  <a:pt x="5113001" y="1285737"/>
                  <a:pt x="5115340" y="1463039"/>
                </a:cubicBezTo>
                <a:cubicBezTo>
                  <a:pt x="5117679" y="1640341"/>
                  <a:pt x="5086393" y="1862492"/>
                  <a:pt x="5115340" y="1987425"/>
                </a:cubicBezTo>
                <a:cubicBezTo>
                  <a:pt x="5144287" y="2112358"/>
                  <a:pt x="5097320" y="2264173"/>
                  <a:pt x="5115340" y="2401690"/>
                </a:cubicBezTo>
                <a:cubicBezTo>
                  <a:pt x="5133360" y="2539208"/>
                  <a:pt x="5109488" y="2795808"/>
                  <a:pt x="5115340" y="2999491"/>
                </a:cubicBezTo>
                <a:cubicBezTo>
                  <a:pt x="5121192" y="3203174"/>
                  <a:pt x="5115254" y="3511809"/>
                  <a:pt x="5115340" y="3670706"/>
                </a:cubicBezTo>
                <a:cubicBezTo>
                  <a:pt x="4993414" y="3679218"/>
                  <a:pt x="4788864" y="3656662"/>
                  <a:pt x="4546969" y="3670706"/>
                </a:cubicBezTo>
                <a:cubicBezTo>
                  <a:pt x="4305074" y="3684750"/>
                  <a:pt x="4057202" y="3642733"/>
                  <a:pt x="3876291" y="3670706"/>
                </a:cubicBezTo>
                <a:cubicBezTo>
                  <a:pt x="3695380" y="3698679"/>
                  <a:pt x="3508385" y="3651893"/>
                  <a:pt x="3307920" y="3670706"/>
                </a:cubicBezTo>
                <a:cubicBezTo>
                  <a:pt x="3107455" y="3689519"/>
                  <a:pt x="3004120" y="3648795"/>
                  <a:pt x="2739549" y="3670706"/>
                </a:cubicBezTo>
                <a:cubicBezTo>
                  <a:pt x="2474978" y="3692617"/>
                  <a:pt x="2375885" y="3642988"/>
                  <a:pt x="2171178" y="3670706"/>
                </a:cubicBezTo>
                <a:cubicBezTo>
                  <a:pt x="1966471" y="3698424"/>
                  <a:pt x="1907259" y="3634649"/>
                  <a:pt x="1705113" y="3670706"/>
                </a:cubicBezTo>
                <a:cubicBezTo>
                  <a:pt x="1502967" y="3706763"/>
                  <a:pt x="1433563" y="3658239"/>
                  <a:pt x="1290202" y="3670706"/>
                </a:cubicBezTo>
                <a:cubicBezTo>
                  <a:pt x="1146841" y="3683173"/>
                  <a:pt x="932765" y="3625267"/>
                  <a:pt x="772985" y="3670706"/>
                </a:cubicBezTo>
                <a:cubicBezTo>
                  <a:pt x="613205" y="3716145"/>
                  <a:pt x="278806" y="3582525"/>
                  <a:pt x="0" y="3670706"/>
                </a:cubicBezTo>
                <a:cubicBezTo>
                  <a:pt x="-5512" y="3567518"/>
                  <a:pt x="11212" y="3446708"/>
                  <a:pt x="0" y="3256441"/>
                </a:cubicBezTo>
                <a:cubicBezTo>
                  <a:pt x="-11212" y="3066175"/>
                  <a:pt x="4" y="2964480"/>
                  <a:pt x="0" y="2768761"/>
                </a:cubicBezTo>
                <a:cubicBezTo>
                  <a:pt x="-4" y="2573042"/>
                  <a:pt x="11364" y="2466455"/>
                  <a:pt x="0" y="2354496"/>
                </a:cubicBezTo>
                <a:cubicBezTo>
                  <a:pt x="-11364" y="2242538"/>
                  <a:pt x="48433" y="1920588"/>
                  <a:pt x="0" y="1756695"/>
                </a:cubicBezTo>
                <a:cubicBezTo>
                  <a:pt x="-48433" y="1592802"/>
                  <a:pt x="67176" y="1395116"/>
                  <a:pt x="0" y="1195601"/>
                </a:cubicBezTo>
                <a:cubicBezTo>
                  <a:pt x="-67176" y="996086"/>
                  <a:pt x="1209" y="905095"/>
                  <a:pt x="0" y="707922"/>
                </a:cubicBezTo>
                <a:cubicBezTo>
                  <a:pt x="-1209" y="510749"/>
                  <a:pt x="67962" y="226155"/>
                  <a:pt x="0" y="0"/>
                </a:cubicBezTo>
                <a:close/>
              </a:path>
              <a:path w="5115340" h="3670706" stroke="0" extrusionOk="0">
                <a:moveTo>
                  <a:pt x="0" y="0"/>
                </a:moveTo>
                <a:cubicBezTo>
                  <a:pt x="126040" y="-30547"/>
                  <a:pt x="257657" y="36472"/>
                  <a:pt x="414911" y="0"/>
                </a:cubicBezTo>
                <a:cubicBezTo>
                  <a:pt x="572165" y="-36472"/>
                  <a:pt x="724239" y="31304"/>
                  <a:pt x="880975" y="0"/>
                </a:cubicBezTo>
                <a:cubicBezTo>
                  <a:pt x="1037711" y="-31304"/>
                  <a:pt x="1193840" y="62632"/>
                  <a:pt x="1449346" y="0"/>
                </a:cubicBezTo>
                <a:cubicBezTo>
                  <a:pt x="1704852" y="-62632"/>
                  <a:pt x="1723370" y="12829"/>
                  <a:pt x="1915411" y="0"/>
                </a:cubicBezTo>
                <a:cubicBezTo>
                  <a:pt x="2107453" y="-12829"/>
                  <a:pt x="2182817" y="4904"/>
                  <a:pt x="2330322" y="0"/>
                </a:cubicBezTo>
                <a:cubicBezTo>
                  <a:pt x="2477827" y="-4904"/>
                  <a:pt x="2676103" y="3586"/>
                  <a:pt x="2949846" y="0"/>
                </a:cubicBezTo>
                <a:cubicBezTo>
                  <a:pt x="3223589" y="-3586"/>
                  <a:pt x="3286574" y="32195"/>
                  <a:pt x="3415910" y="0"/>
                </a:cubicBezTo>
                <a:cubicBezTo>
                  <a:pt x="3545246" y="-32195"/>
                  <a:pt x="3654574" y="38711"/>
                  <a:pt x="3830821" y="0"/>
                </a:cubicBezTo>
                <a:cubicBezTo>
                  <a:pt x="4007068" y="-38711"/>
                  <a:pt x="4299757" y="80010"/>
                  <a:pt x="4501499" y="0"/>
                </a:cubicBezTo>
                <a:cubicBezTo>
                  <a:pt x="4703241" y="-80010"/>
                  <a:pt x="4930825" y="2738"/>
                  <a:pt x="5115340" y="0"/>
                </a:cubicBezTo>
                <a:cubicBezTo>
                  <a:pt x="5116689" y="149466"/>
                  <a:pt x="5087141" y="331122"/>
                  <a:pt x="5115340" y="487680"/>
                </a:cubicBezTo>
                <a:cubicBezTo>
                  <a:pt x="5143539" y="644238"/>
                  <a:pt x="5058216" y="808794"/>
                  <a:pt x="5115340" y="975359"/>
                </a:cubicBezTo>
                <a:cubicBezTo>
                  <a:pt x="5172464" y="1141924"/>
                  <a:pt x="5085559" y="1284220"/>
                  <a:pt x="5115340" y="1389624"/>
                </a:cubicBezTo>
                <a:cubicBezTo>
                  <a:pt x="5145121" y="1495028"/>
                  <a:pt x="5086254" y="1755341"/>
                  <a:pt x="5115340" y="1877304"/>
                </a:cubicBezTo>
                <a:cubicBezTo>
                  <a:pt x="5144426" y="1999267"/>
                  <a:pt x="5070723" y="2210897"/>
                  <a:pt x="5115340" y="2475105"/>
                </a:cubicBezTo>
                <a:cubicBezTo>
                  <a:pt x="5159957" y="2739313"/>
                  <a:pt x="5053279" y="2773478"/>
                  <a:pt x="5115340" y="3036198"/>
                </a:cubicBezTo>
                <a:cubicBezTo>
                  <a:pt x="5177401" y="3298918"/>
                  <a:pt x="5089650" y="3361464"/>
                  <a:pt x="5115340" y="3670706"/>
                </a:cubicBezTo>
                <a:cubicBezTo>
                  <a:pt x="4995217" y="3720295"/>
                  <a:pt x="4844638" y="3652622"/>
                  <a:pt x="4700429" y="3670706"/>
                </a:cubicBezTo>
                <a:cubicBezTo>
                  <a:pt x="4556220" y="3688790"/>
                  <a:pt x="4370092" y="3634814"/>
                  <a:pt x="4080905" y="3670706"/>
                </a:cubicBezTo>
                <a:cubicBezTo>
                  <a:pt x="3791718" y="3706598"/>
                  <a:pt x="3746382" y="3659338"/>
                  <a:pt x="3614840" y="3670706"/>
                </a:cubicBezTo>
                <a:cubicBezTo>
                  <a:pt x="3483299" y="3682074"/>
                  <a:pt x="3278201" y="3618838"/>
                  <a:pt x="2995316" y="3670706"/>
                </a:cubicBezTo>
                <a:cubicBezTo>
                  <a:pt x="2712431" y="3722574"/>
                  <a:pt x="2725902" y="3665209"/>
                  <a:pt x="2529251" y="3670706"/>
                </a:cubicBezTo>
                <a:cubicBezTo>
                  <a:pt x="2332601" y="3676203"/>
                  <a:pt x="2161770" y="3650972"/>
                  <a:pt x="2063187" y="3670706"/>
                </a:cubicBezTo>
                <a:cubicBezTo>
                  <a:pt x="1964604" y="3690440"/>
                  <a:pt x="1760973" y="3611249"/>
                  <a:pt x="1494816" y="3670706"/>
                </a:cubicBezTo>
                <a:cubicBezTo>
                  <a:pt x="1228659" y="3730163"/>
                  <a:pt x="1213451" y="3620339"/>
                  <a:pt x="1028752" y="3670706"/>
                </a:cubicBezTo>
                <a:cubicBezTo>
                  <a:pt x="844053" y="3721073"/>
                  <a:pt x="328476" y="3578039"/>
                  <a:pt x="0" y="3670706"/>
                </a:cubicBezTo>
                <a:cubicBezTo>
                  <a:pt x="-38652" y="3522045"/>
                  <a:pt x="14742" y="3336938"/>
                  <a:pt x="0" y="3219734"/>
                </a:cubicBezTo>
                <a:cubicBezTo>
                  <a:pt x="-14742" y="3102530"/>
                  <a:pt x="25096" y="2787668"/>
                  <a:pt x="0" y="2658640"/>
                </a:cubicBezTo>
                <a:cubicBezTo>
                  <a:pt x="-25096" y="2529612"/>
                  <a:pt x="16825" y="2234921"/>
                  <a:pt x="0" y="2097546"/>
                </a:cubicBezTo>
                <a:cubicBezTo>
                  <a:pt x="-16825" y="1960171"/>
                  <a:pt x="7477" y="1807419"/>
                  <a:pt x="0" y="1683281"/>
                </a:cubicBezTo>
                <a:cubicBezTo>
                  <a:pt x="-7477" y="1559143"/>
                  <a:pt x="33106" y="1206209"/>
                  <a:pt x="0" y="1085480"/>
                </a:cubicBezTo>
                <a:cubicBezTo>
                  <a:pt x="-33106" y="964751"/>
                  <a:pt x="4899" y="771153"/>
                  <a:pt x="0" y="597801"/>
                </a:cubicBezTo>
                <a:cubicBezTo>
                  <a:pt x="-4899" y="424449"/>
                  <a:pt x="67329" y="256180"/>
                  <a:pt x="0" y="0"/>
                </a:cubicBezTo>
                <a:close/>
              </a:path>
            </a:pathLst>
          </a:custGeom>
          <a:ln w="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448807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7">
            <a:extLst>
              <a:ext uri="{FF2B5EF4-FFF2-40B4-BE49-F238E27FC236}">
                <a16:creationId xmlns:a16="http://schemas.microsoft.com/office/drawing/2014/main" id="{6EBFAAF6-AC5E-E709-ED3D-471023AC69F9}"/>
              </a:ext>
            </a:extLst>
          </p:cNvPr>
          <p:cNvSpPr txBox="1"/>
          <p:nvPr/>
        </p:nvSpPr>
        <p:spPr>
          <a:xfrm>
            <a:off x="6925064" y="2212449"/>
            <a:ext cx="4845003" cy="1216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zh-CN" sz="280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  <a:sym typeface="+mn-lt"/>
              </a:rPr>
              <a:t>1. Convert data to a latent space (</a:t>
            </a:r>
            <a:r>
              <a:rPr lang="en-US" altLang="zh-CN" sz="2800" dirty="0" err="1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  <a:sym typeface="+mn-lt"/>
              </a:rPr>
              <a:t>MLE</a:t>
            </a:r>
            <a:r>
              <a:rPr lang="en-US" altLang="zh-CN" sz="280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  <a:sym typeface="+mn-lt"/>
              </a:rPr>
              <a:t>)</a:t>
            </a:r>
          </a:p>
        </p:txBody>
      </p:sp>
      <p:sp>
        <p:nvSpPr>
          <p:cNvPr id="13" name="iSHEJI-8">
            <a:extLst>
              <a:ext uri="{FF2B5EF4-FFF2-40B4-BE49-F238E27FC236}">
                <a16:creationId xmlns:a16="http://schemas.microsoft.com/office/drawing/2014/main" id="{3F5D4267-FEC4-7964-5190-9BF5DD668424}"/>
              </a:ext>
            </a:extLst>
          </p:cNvPr>
          <p:cNvSpPr txBox="1"/>
          <p:nvPr/>
        </p:nvSpPr>
        <p:spPr>
          <a:xfrm>
            <a:off x="421933" y="4077419"/>
            <a:ext cx="488492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Problem 2: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spc="0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Increase the amount of computation required in training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87B9295-454E-6C95-E3FF-694CF63A9E70}"/>
              </a:ext>
            </a:extLst>
          </p:cNvPr>
          <p:cNvSpPr/>
          <p:nvPr/>
        </p:nvSpPr>
        <p:spPr>
          <a:xfrm>
            <a:off x="262104" y="1798607"/>
            <a:ext cx="5115339" cy="1630393"/>
          </a:xfrm>
          <a:custGeom>
            <a:avLst/>
            <a:gdLst>
              <a:gd name="connsiteX0" fmla="*/ 0 w 5115339"/>
              <a:gd name="connsiteY0" fmla="*/ 271738 h 1630393"/>
              <a:gd name="connsiteX1" fmla="*/ 271738 w 5115339"/>
              <a:gd name="connsiteY1" fmla="*/ 0 h 1630393"/>
              <a:gd name="connsiteX2" fmla="*/ 970580 w 5115339"/>
              <a:gd name="connsiteY2" fmla="*/ 0 h 1630393"/>
              <a:gd name="connsiteX3" fmla="*/ 1532266 w 5115339"/>
              <a:gd name="connsiteY3" fmla="*/ 0 h 1630393"/>
              <a:gd name="connsiteX4" fmla="*/ 2276826 w 5115339"/>
              <a:gd name="connsiteY4" fmla="*/ 0 h 1630393"/>
              <a:gd name="connsiteX5" fmla="*/ 2838513 w 5115339"/>
              <a:gd name="connsiteY5" fmla="*/ 0 h 1630393"/>
              <a:gd name="connsiteX6" fmla="*/ 3400199 w 5115339"/>
              <a:gd name="connsiteY6" fmla="*/ 0 h 1630393"/>
              <a:gd name="connsiteX7" fmla="*/ 3916166 w 5115339"/>
              <a:gd name="connsiteY7" fmla="*/ 0 h 1630393"/>
              <a:gd name="connsiteX8" fmla="*/ 4843601 w 5115339"/>
              <a:gd name="connsiteY8" fmla="*/ 0 h 1630393"/>
              <a:gd name="connsiteX9" fmla="*/ 5115339 w 5115339"/>
              <a:gd name="connsiteY9" fmla="*/ 271738 h 1630393"/>
              <a:gd name="connsiteX10" fmla="*/ 5115339 w 5115339"/>
              <a:gd name="connsiteY10" fmla="*/ 826066 h 1630393"/>
              <a:gd name="connsiteX11" fmla="*/ 5115339 w 5115339"/>
              <a:gd name="connsiteY11" fmla="*/ 1358655 h 1630393"/>
              <a:gd name="connsiteX12" fmla="*/ 4843601 w 5115339"/>
              <a:gd name="connsiteY12" fmla="*/ 1630393 h 1630393"/>
              <a:gd name="connsiteX13" fmla="*/ 4190478 w 5115339"/>
              <a:gd name="connsiteY13" fmla="*/ 1630393 h 1630393"/>
              <a:gd name="connsiteX14" fmla="*/ 3628792 w 5115339"/>
              <a:gd name="connsiteY14" fmla="*/ 1630393 h 1630393"/>
              <a:gd name="connsiteX15" fmla="*/ 3067106 w 5115339"/>
              <a:gd name="connsiteY15" fmla="*/ 1630393 h 1630393"/>
              <a:gd name="connsiteX16" fmla="*/ 2413982 w 5115339"/>
              <a:gd name="connsiteY16" fmla="*/ 1630393 h 1630393"/>
              <a:gd name="connsiteX17" fmla="*/ 1852296 w 5115339"/>
              <a:gd name="connsiteY17" fmla="*/ 1630393 h 1630393"/>
              <a:gd name="connsiteX18" fmla="*/ 1290610 w 5115339"/>
              <a:gd name="connsiteY18" fmla="*/ 1630393 h 1630393"/>
              <a:gd name="connsiteX19" fmla="*/ 271738 w 5115339"/>
              <a:gd name="connsiteY19" fmla="*/ 1630393 h 1630393"/>
              <a:gd name="connsiteX20" fmla="*/ 0 w 5115339"/>
              <a:gd name="connsiteY20" fmla="*/ 1358655 h 1630393"/>
              <a:gd name="connsiteX21" fmla="*/ 0 w 5115339"/>
              <a:gd name="connsiteY21" fmla="*/ 826066 h 1630393"/>
              <a:gd name="connsiteX22" fmla="*/ 0 w 5115339"/>
              <a:gd name="connsiteY22" fmla="*/ 271738 h 163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15339" h="1630393" extrusionOk="0">
                <a:moveTo>
                  <a:pt x="0" y="271738"/>
                </a:moveTo>
                <a:cubicBezTo>
                  <a:pt x="6955" y="126556"/>
                  <a:pt x="155486" y="14997"/>
                  <a:pt x="271738" y="0"/>
                </a:cubicBezTo>
                <a:cubicBezTo>
                  <a:pt x="597519" y="9813"/>
                  <a:pt x="632170" y="-13943"/>
                  <a:pt x="970580" y="0"/>
                </a:cubicBezTo>
                <a:cubicBezTo>
                  <a:pt x="1308990" y="13943"/>
                  <a:pt x="1287174" y="23498"/>
                  <a:pt x="1532266" y="0"/>
                </a:cubicBezTo>
                <a:cubicBezTo>
                  <a:pt x="1777358" y="-23498"/>
                  <a:pt x="2033612" y="27876"/>
                  <a:pt x="2276826" y="0"/>
                </a:cubicBezTo>
                <a:cubicBezTo>
                  <a:pt x="2520040" y="-27876"/>
                  <a:pt x="2706040" y="-9227"/>
                  <a:pt x="2838513" y="0"/>
                </a:cubicBezTo>
                <a:cubicBezTo>
                  <a:pt x="2970986" y="9227"/>
                  <a:pt x="3208187" y="-11589"/>
                  <a:pt x="3400199" y="0"/>
                </a:cubicBezTo>
                <a:cubicBezTo>
                  <a:pt x="3592211" y="11589"/>
                  <a:pt x="3733828" y="20908"/>
                  <a:pt x="3916166" y="0"/>
                </a:cubicBezTo>
                <a:cubicBezTo>
                  <a:pt x="4098504" y="-20908"/>
                  <a:pt x="4508227" y="13573"/>
                  <a:pt x="4843601" y="0"/>
                </a:cubicBezTo>
                <a:cubicBezTo>
                  <a:pt x="4988487" y="-1216"/>
                  <a:pt x="5108986" y="131931"/>
                  <a:pt x="5115339" y="271738"/>
                </a:cubicBezTo>
                <a:cubicBezTo>
                  <a:pt x="5128526" y="483493"/>
                  <a:pt x="5128162" y="550329"/>
                  <a:pt x="5115339" y="826066"/>
                </a:cubicBezTo>
                <a:cubicBezTo>
                  <a:pt x="5102516" y="1101803"/>
                  <a:pt x="5091397" y="1196174"/>
                  <a:pt x="5115339" y="1358655"/>
                </a:cubicBezTo>
                <a:cubicBezTo>
                  <a:pt x="5102659" y="1499771"/>
                  <a:pt x="4992884" y="1640881"/>
                  <a:pt x="4843601" y="1630393"/>
                </a:cubicBezTo>
                <a:cubicBezTo>
                  <a:pt x="4553610" y="1625808"/>
                  <a:pt x="4443049" y="1646874"/>
                  <a:pt x="4190478" y="1630393"/>
                </a:cubicBezTo>
                <a:cubicBezTo>
                  <a:pt x="3937907" y="1613912"/>
                  <a:pt x="3905879" y="1617096"/>
                  <a:pt x="3628792" y="1630393"/>
                </a:cubicBezTo>
                <a:cubicBezTo>
                  <a:pt x="3351705" y="1643690"/>
                  <a:pt x="3323055" y="1639029"/>
                  <a:pt x="3067106" y="1630393"/>
                </a:cubicBezTo>
                <a:cubicBezTo>
                  <a:pt x="2811157" y="1621757"/>
                  <a:pt x="2546941" y="1621107"/>
                  <a:pt x="2413982" y="1630393"/>
                </a:cubicBezTo>
                <a:cubicBezTo>
                  <a:pt x="2281023" y="1639679"/>
                  <a:pt x="1997456" y="1618206"/>
                  <a:pt x="1852296" y="1630393"/>
                </a:cubicBezTo>
                <a:cubicBezTo>
                  <a:pt x="1707136" y="1642580"/>
                  <a:pt x="1433240" y="1616804"/>
                  <a:pt x="1290610" y="1630393"/>
                </a:cubicBezTo>
                <a:cubicBezTo>
                  <a:pt x="1147980" y="1643982"/>
                  <a:pt x="720984" y="1603456"/>
                  <a:pt x="271738" y="1630393"/>
                </a:cubicBezTo>
                <a:cubicBezTo>
                  <a:pt x="118432" y="1616743"/>
                  <a:pt x="29152" y="1518687"/>
                  <a:pt x="0" y="1358655"/>
                </a:cubicBezTo>
                <a:cubicBezTo>
                  <a:pt x="23720" y="1219913"/>
                  <a:pt x="26160" y="1087379"/>
                  <a:pt x="0" y="826066"/>
                </a:cubicBezTo>
                <a:cubicBezTo>
                  <a:pt x="-26160" y="564753"/>
                  <a:pt x="25803" y="513821"/>
                  <a:pt x="0" y="271738"/>
                </a:cubicBezTo>
                <a:close/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4159819-53AF-E667-907B-812FE6D06699}"/>
              </a:ext>
            </a:extLst>
          </p:cNvPr>
          <p:cNvSpPr/>
          <p:nvPr/>
        </p:nvSpPr>
        <p:spPr>
          <a:xfrm>
            <a:off x="224783" y="4009143"/>
            <a:ext cx="5115339" cy="1909057"/>
          </a:xfrm>
          <a:custGeom>
            <a:avLst/>
            <a:gdLst>
              <a:gd name="connsiteX0" fmla="*/ 0 w 5115339"/>
              <a:gd name="connsiteY0" fmla="*/ 318183 h 1909057"/>
              <a:gd name="connsiteX1" fmla="*/ 318183 w 5115339"/>
              <a:gd name="connsiteY1" fmla="*/ 0 h 1909057"/>
              <a:gd name="connsiteX2" fmla="*/ 1002826 w 5115339"/>
              <a:gd name="connsiteY2" fmla="*/ 0 h 1909057"/>
              <a:gd name="connsiteX3" fmla="*/ 1553100 w 5115339"/>
              <a:gd name="connsiteY3" fmla="*/ 0 h 1909057"/>
              <a:gd name="connsiteX4" fmla="*/ 2282533 w 5115339"/>
              <a:gd name="connsiteY4" fmla="*/ 0 h 1909057"/>
              <a:gd name="connsiteX5" fmla="*/ 2832806 w 5115339"/>
              <a:gd name="connsiteY5" fmla="*/ 0 h 1909057"/>
              <a:gd name="connsiteX6" fmla="*/ 3383080 w 5115339"/>
              <a:gd name="connsiteY6" fmla="*/ 0 h 1909057"/>
              <a:gd name="connsiteX7" fmla="*/ 3888564 w 5115339"/>
              <a:gd name="connsiteY7" fmla="*/ 0 h 1909057"/>
              <a:gd name="connsiteX8" fmla="*/ 4797156 w 5115339"/>
              <a:gd name="connsiteY8" fmla="*/ 0 h 1909057"/>
              <a:gd name="connsiteX9" fmla="*/ 5115339 w 5115339"/>
              <a:gd name="connsiteY9" fmla="*/ 318183 h 1909057"/>
              <a:gd name="connsiteX10" fmla="*/ 5115339 w 5115339"/>
              <a:gd name="connsiteY10" fmla="*/ 967255 h 1909057"/>
              <a:gd name="connsiteX11" fmla="*/ 5115339 w 5115339"/>
              <a:gd name="connsiteY11" fmla="*/ 1590874 h 1909057"/>
              <a:gd name="connsiteX12" fmla="*/ 4797156 w 5115339"/>
              <a:gd name="connsiteY12" fmla="*/ 1909057 h 1909057"/>
              <a:gd name="connsiteX13" fmla="*/ 4157303 w 5115339"/>
              <a:gd name="connsiteY13" fmla="*/ 1909057 h 1909057"/>
              <a:gd name="connsiteX14" fmla="*/ 3607029 w 5115339"/>
              <a:gd name="connsiteY14" fmla="*/ 1909057 h 1909057"/>
              <a:gd name="connsiteX15" fmla="*/ 3056755 w 5115339"/>
              <a:gd name="connsiteY15" fmla="*/ 1909057 h 1909057"/>
              <a:gd name="connsiteX16" fmla="*/ 2416902 w 5115339"/>
              <a:gd name="connsiteY16" fmla="*/ 1909057 h 1909057"/>
              <a:gd name="connsiteX17" fmla="*/ 1866628 w 5115339"/>
              <a:gd name="connsiteY17" fmla="*/ 1909057 h 1909057"/>
              <a:gd name="connsiteX18" fmla="*/ 1316354 w 5115339"/>
              <a:gd name="connsiteY18" fmla="*/ 1909057 h 1909057"/>
              <a:gd name="connsiteX19" fmla="*/ 318183 w 5115339"/>
              <a:gd name="connsiteY19" fmla="*/ 1909057 h 1909057"/>
              <a:gd name="connsiteX20" fmla="*/ 0 w 5115339"/>
              <a:gd name="connsiteY20" fmla="*/ 1590874 h 1909057"/>
              <a:gd name="connsiteX21" fmla="*/ 0 w 5115339"/>
              <a:gd name="connsiteY21" fmla="*/ 967255 h 1909057"/>
              <a:gd name="connsiteX22" fmla="*/ 0 w 5115339"/>
              <a:gd name="connsiteY22" fmla="*/ 318183 h 1909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15339" h="1909057" extrusionOk="0">
                <a:moveTo>
                  <a:pt x="0" y="318183"/>
                </a:moveTo>
                <a:cubicBezTo>
                  <a:pt x="19750" y="156356"/>
                  <a:pt x="159260" y="7451"/>
                  <a:pt x="318183" y="0"/>
                </a:cubicBezTo>
                <a:cubicBezTo>
                  <a:pt x="486915" y="28184"/>
                  <a:pt x="754045" y="-19369"/>
                  <a:pt x="1002826" y="0"/>
                </a:cubicBezTo>
                <a:cubicBezTo>
                  <a:pt x="1251607" y="19369"/>
                  <a:pt x="1399116" y="-16943"/>
                  <a:pt x="1553100" y="0"/>
                </a:cubicBezTo>
                <a:cubicBezTo>
                  <a:pt x="1707084" y="16943"/>
                  <a:pt x="2110475" y="-21792"/>
                  <a:pt x="2282533" y="0"/>
                </a:cubicBezTo>
                <a:cubicBezTo>
                  <a:pt x="2454591" y="21792"/>
                  <a:pt x="2642320" y="-17939"/>
                  <a:pt x="2832806" y="0"/>
                </a:cubicBezTo>
                <a:cubicBezTo>
                  <a:pt x="3023292" y="17939"/>
                  <a:pt x="3255388" y="-27098"/>
                  <a:pt x="3383080" y="0"/>
                </a:cubicBezTo>
                <a:cubicBezTo>
                  <a:pt x="3510772" y="27098"/>
                  <a:pt x="3704288" y="14623"/>
                  <a:pt x="3888564" y="0"/>
                </a:cubicBezTo>
                <a:cubicBezTo>
                  <a:pt x="4072840" y="-14623"/>
                  <a:pt x="4489674" y="-38033"/>
                  <a:pt x="4797156" y="0"/>
                </a:cubicBezTo>
                <a:cubicBezTo>
                  <a:pt x="4955678" y="-4031"/>
                  <a:pt x="5105565" y="158255"/>
                  <a:pt x="5115339" y="318183"/>
                </a:cubicBezTo>
                <a:cubicBezTo>
                  <a:pt x="5132108" y="463302"/>
                  <a:pt x="5119915" y="775040"/>
                  <a:pt x="5115339" y="967255"/>
                </a:cubicBezTo>
                <a:cubicBezTo>
                  <a:pt x="5110763" y="1159470"/>
                  <a:pt x="5126799" y="1329494"/>
                  <a:pt x="5115339" y="1590874"/>
                </a:cubicBezTo>
                <a:cubicBezTo>
                  <a:pt x="5109292" y="1762329"/>
                  <a:pt x="4970574" y="1939576"/>
                  <a:pt x="4797156" y="1909057"/>
                </a:cubicBezTo>
                <a:cubicBezTo>
                  <a:pt x="4506244" y="1928061"/>
                  <a:pt x="4306685" y="1934252"/>
                  <a:pt x="4157303" y="1909057"/>
                </a:cubicBezTo>
                <a:cubicBezTo>
                  <a:pt x="4007921" y="1883862"/>
                  <a:pt x="3825512" y="1925461"/>
                  <a:pt x="3607029" y="1909057"/>
                </a:cubicBezTo>
                <a:cubicBezTo>
                  <a:pt x="3388546" y="1892653"/>
                  <a:pt x="3184640" y="1922563"/>
                  <a:pt x="3056755" y="1909057"/>
                </a:cubicBezTo>
                <a:cubicBezTo>
                  <a:pt x="2928870" y="1895551"/>
                  <a:pt x="2724069" y="1919500"/>
                  <a:pt x="2416902" y="1909057"/>
                </a:cubicBezTo>
                <a:cubicBezTo>
                  <a:pt x="2109735" y="1898614"/>
                  <a:pt x="2010162" y="1882703"/>
                  <a:pt x="1866628" y="1909057"/>
                </a:cubicBezTo>
                <a:cubicBezTo>
                  <a:pt x="1723094" y="1935411"/>
                  <a:pt x="1487234" y="1933296"/>
                  <a:pt x="1316354" y="1909057"/>
                </a:cubicBezTo>
                <a:cubicBezTo>
                  <a:pt x="1145474" y="1884818"/>
                  <a:pt x="767684" y="1878796"/>
                  <a:pt x="318183" y="1909057"/>
                </a:cubicBezTo>
                <a:cubicBezTo>
                  <a:pt x="134276" y="1874477"/>
                  <a:pt x="18959" y="1773076"/>
                  <a:pt x="0" y="1590874"/>
                </a:cubicBezTo>
                <a:cubicBezTo>
                  <a:pt x="-9767" y="1413831"/>
                  <a:pt x="998" y="1100447"/>
                  <a:pt x="0" y="967255"/>
                </a:cubicBezTo>
                <a:cubicBezTo>
                  <a:pt x="-998" y="834063"/>
                  <a:pt x="26953" y="593083"/>
                  <a:pt x="0" y="318183"/>
                </a:cubicBezTo>
                <a:close/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7B49A92A-DBE7-84BB-04A9-FEE237952989}"/>
              </a:ext>
            </a:extLst>
          </p:cNvPr>
          <p:cNvSpPr/>
          <p:nvPr/>
        </p:nvSpPr>
        <p:spPr>
          <a:xfrm>
            <a:off x="5778500" y="2559957"/>
            <a:ext cx="533400" cy="2507343"/>
          </a:xfrm>
          <a:prstGeom prst="rightBrace">
            <a:avLst>
              <a:gd name="adj1" fmla="val 8333"/>
              <a:gd name="adj2" fmla="val 50000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iSHEJI-7">
            <a:extLst>
              <a:ext uri="{FF2B5EF4-FFF2-40B4-BE49-F238E27FC236}">
                <a16:creationId xmlns:a16="http://schemas.microsoft.com/office/drawing/2014/main" id="{706DC517-9A52-F3E5-6973-4F23FBDE71CD}"/>
              </a:ext>
            </a:extLst>
          </p:cNvPr>
          <p:cNvSpPr txBox="1"/>
          <p:nvPr/>
        </p:nvSpPr>
        <p:spPr>
          <a:xfrm>
            <a:off x="6925064" y="3485215"/>
            <a:ext cx="4700051" cy="18628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zh-CN" sz="280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  <a:sym typeface="+mn-lt"/>
              </a:rPr>
              <a:t>2. Intelligent data sampling, select the samples which contribute more </a:t>
            </a:r>
          </a:p>
        </p:txBody>
      </p:sp>
    </p:spTree>
    <p:extLst>
      <p:ext uri="{BB962C8B-B14F-4D97-AF65-F5344CB8AC3E}">
        <p14:creationId xmlns:p14="http://schemas.microsoft.com/office/powerpoint/2010/main" val="175290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HEJI-21">
            <a:extLst>
              <a:ext uri="{FF2B5EF4-FFF2-40B4-BE49-F238E27FC236}">
                <a16:creationId xmlns:a16="http://schemas.microsoft.com/office/drawing/2014/main" id="{FD71A9E1-B78F-4218-37E7-3AA527F71A5B}"/>
              </a:ext>
            </a:extLst>
          </p:cNvPr>
          <p:cNvSpPr/>
          <p:nvPr/>
        </p:nvSpPr>
        <p:spPr>
          <a:xfrm>
            <a:off x="8405223" y="2315359"/>
            <a:ext cx="2227282" cy="2227282"/>
          </a:xfrm>
          <a:prstGeom prst="ellipse">
            <a:avLst/>
          </a:prstGeom>
          <a:solidFill>
            <a:schemeClr val="accent1"/>
          </a:solidFill>
          <a:ln w="2540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endParaRPr lang="zh-CN" altLang="en-US" sz="14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22">
            <a:extLst>
              <a:ext uri="{FF2B5EF4-FFF2-40B4-BE49-F238E27FC236}">
                <a16:creationId xmlns:a16="http://schemas.microsoft.com/office/drawing/2014/main" id="{9BD4D92C-2076-954C-BEC6-EF051DD86272}"/>
              </a:ext>
            </a:extLst>
          </p:cNvPr>
          <p:cNvSpPr/>
          <p:nvPr/>
        </p:nvSpPr>
        <p:spPr>
          <a:xfrm>
            <a:off x="1267177" y="1415720"/>
            <a:ext cx="1464958" cy="146495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endParaRPr lang="zh-CN" altLang="en-US" sz="14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37">
            <a:extLst>
              <a:ext uri="{FF2B5EF4-FFF2-40B4-BE49-F238E27FC236}">
                <a16:creationId xmlns:a16="http://schemas.microsoft.com/office/drawing/2014/main" id="{1CAB072E-5979-F586-2E26-7430458C4B0E}"/>
              </a:ext>
            </a:extLst>
          </p:cNvPr>
          <p:cNvSpPr txBox="1"/>
          <p:nvPr/>
        </p:nvSpPr>
        <p:spPr>
          <a:xfrm>
            <a:off x="8342630" y="3161647"/>
            <a:ext cx="240284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600" spc="-150" dirty="0" err="1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AdaptDiffuser</a:t>
            </a:r>
            <a:endParaRPr lang="zh-CN" altLang="en-US" sz="2600" spc="-150" dirty="0">
              <a:solidFill>
                <a:srgbClr val="3CD379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39">
            <a:extLst>
              <a:ext uri="{FF2B5EF4-FFF2-40B4-BE49-F238E27FC236}">
                <a16:creationId xmlns:a16="http://schemas.microsoft.com/office/drawing/2014/main" id="{86D0EECA-1EE5-D96B-911B-9500E1D98BEF}"/>
              </a:ext>
            </a:extLst>
          </p:cNvPr>
          <p:cNvSpPr txBox="1"/>
          <p:nvPr/>
        </p:nvSpPr>
        <p:spPr>
          <a:xfrm>
            <a:off x="1154223" y="1794256"/>
            <a:ext cx="16908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Diffusion 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Model</a:t>
            </a:r>
          </a:p>
        </p:txBody>
      </p:sp>
      <p:sp>
        <p:nvSpPr>
          <p:cNvPr id="28" name="iSHEJI-22">
            <a:extLst>
              <a:ext uri="{FF2B5EF4-FFF2-40B4-BE49-F238E27FC236}">
                <a16:creationId xmlns:a16="http://schemas.microsoft.com/office/drawing/2014/main" id="{8F2103AB-C5FC-DC38-7A3D-60178E087F7E}"/>
              </a:ext>
            </a:extLst>
          </p:cNvPr>
          <p:cNvSpPr/>
          <p:nvPr/>
        </p:nvSpPr>
        <p:spPr>
          <a:xfrm>
            <a:off x="1276695" y="3977323"/>
            <a:ext cx="1464958" cy="1464958"/>
          </a:xfrm>
          <a:prstGeom prst="ellipse">
            <a:avLst/>
          </a:prstGeom>
          <a:solidFill>
            <a:srgbClr val="2D464A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endParaRPr lang="zh-CN" altLang="en-US" sz="1400" dirty="0">
              <a:solidFill>
                <a:srgbClr val="2D464A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38">
            <a:extLst>
              <a:ext uri="{FF2B5EF4-FFF2-40B4-BE49-F238E27FC236}">
                <a16:creationId xmlns:a16="http://schemas.microsoft.com/office/drawing/2014/main" id="{299DF4ED-6933-EB4B-ED80-C2732E8BAEB7}"/>
              </a:ext>
            </a:extLst>
          </p:cNvPr>
          <p:cNvSpPr txBox="1"/>
          <p:nvPr/>
        </p:nvSpPr>
        <p:spPr>
          <a:xfrm>
            <a:off x="1154223" y="4490053"/>
            <a:ext cx="17099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</a:t>
            </a:r>
            <a:endParaRPr lang="en-US" altLang="zh-CN" sz="24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22">
            <a:extLst>
              <a:ext uri="{FF2B5EF4-FFF2-40B4-BE49-F238E27FC236}">
                <a16:creationId xmlns:a16="http://schemas.microsoft.com/office/drawing/2014/main" id="{B2523567-0353-BB88-4C34-25E8301BB532}"/>
              </a:ext>
            </a:extLst>
          </p:cNvPr>
          <p:cNvSpPr/>
          <p:nvPr/>
        </p:nvSpPr>
        <p:spPr>
          <a:xfrm>
            <a:off x="4593517" y="1415720"/>
            <a:ext cx="1464958" cy="146495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endParaRPr lang="zh-CN" altLang="en-US" sz="14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39">
            <a:extLst>
              <a:ext uri="{FF2B5EF4-FFF2-40B4-BE49-F238E27FC236}">
                <a16:creationId xmlns:a16="http://schemas.microsoft.com/office/drawing/2014/main" id="{AF1DFB3C-6385-4DAC-D10A-CA8C3B43B1B7}"/>
              </a:ext>
            </a:extLst>
          </p:cNvPr>
          <p:cNvSpPr txBox="1"/>
          <p:nvPr/>
        </p:nvSpPr>
        <p:spPr>
          <a:xfrm>
            <a:off x="4480563" y="1794256"/>
            <a:ext cx="16908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Diffusion 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Model</a:t>
            </a:r>
          </a:p>
        </p:txBody>
      </p:sp>
      <p:sp>
        <p:nvSpPr>
          <p:cNvPr id="32" name="iSHEJI-22">
            <a:extLst>
              <a:ext uri="{FF2B5EF4-FFF2-40B4-BE49-F238E27FC236}">
                <a16:creationId xmlns:a16="http://schemas.microsoft.com/office/drawing/2014/main" id="{002E993C-F71A-EF63-8420-A4A07DA6EF74}"/>
              </a:ext>
            </a:extLst>
          </p:cNvPr>
          <p:cNvSpPr/>
          <p:nvPr/>
        </p:nvSpPr>
        <p:spPr>
          <a:xfrm>
            <a:off x="4603035" y="3977323"/>
            <a:ext cx="1464958" cy="1464958"/>
          </a:xfrm>
          <a:prstGeom prst="ellipse">
            <a:avLst/>
          </a:prstGeom>
          <a:solidFill>
            <a:srgbClr val="2D464A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endParaRPr lang="zh-CN" altLang="en-US" sz="1400" dirty="0">
              <a:solidFill>
                <a:srgbClr val="2D464A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3" name="iSHEJI-38">
            <a:extLst>
              <a:ext uri="{FF2B5EF4-FFF2-40B4-BE49-F238E27FC236}">
                <a16:creationId xmlns:a16="http://schemas.microsoft.com/office/drawing/2014/main" id="{A5AFC215-E523-70D1-ECC7-8FA37B0D6B36}"/>
              </a:ext>
            </a:extLst>
          </p:cNvPr>
          <p:cNvSpPr txBox="1"/>
          <p:nvPr/>
        </p:nvSpPr>
        <p:spPr>
          <a:xfrm>
            <a:off x="4480563" y="4355859"/>
            <a:ext cx="17099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Offline</a:t>
            </a:r>
          </a:p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</a:t>
            </a:r>
            <a:endParaRPr lang="en-US" altLang="zh-CN" sz="20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B2F8B35C-8AF7-BB64-A8E6-9B4A2D5CA8B0}"/>
              </a:ext>
            </a:extLst>
          </p:cNvPr>
          <p:cNvSpPr/>
          <p:nvPr/>
        </p:nvSpPr>
        <p:spPr>
          <a:xfrm>
            <a:off x="3133051" y="1794256"/>
            <a:ext cx="1164657" cy="7078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602D9BA1-DD09-1C61-F899-9FBAFFD89E0F}"/>
              </a:ext>
            </a:extLst>
          </p:cNvPr>
          <p:cNvSpPr/>
          <p:nvPr/>
        </p:nvSpPr>
        <p:spPr>
          <a:xfrm>
            <a:off x="3133050" y="4355859"/>
            <a:ext cx="1164657" cy="707886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大括号 35">
            <a:extLst>
              <a:ext uri="{FF2B5EF4-FFF2-40B4-BE49-F238E27FC236}">
                <a16:creationId xmlns:a16="http://schemas.microsoft.com/office/drawing/2014/main" id="{E1F516D2-8C74-BC78-8F95-5B27EE835B5E}"/>
              </a:ext>
            </a:extLst>
          </p:cNvPr>
          <p:cNvSpPr/>
          <p:nvPr/>
        </p:nvSpPr>
        <p:spPr>
          <a:xfrm>
            <a:off x="6924958" y="2042806"/>
            <a:ext cx="664143" cy="3020939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08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5">
            <a:extLst>
              <a:ext uri="{FF2B5EF4-FFF2-40B4-BE49-F238E27FC236}">
                <a16:creationId xmlns:a16="http://schemas.microsoft.com/office/drawing/2014/main" id="{AD5ABF3B-6819-7308-0660-4E25EDC149B4}"/>
              </a:ext>
            </a:extLst>
          </p:cNvPr>
          <p:cNvSpPr txBox="1"/>
          <p:nvPr/>
        </p:nvSpPr>
        <p:spPr>
          <a:xfrm>
            <a:off x="574429" y="1501138"/>
            <a:ext cx="7683746" cy="2907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indent="0" defTabSz="609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500" dirty="0">
                <a:ln w="15875">
                  <a:solidFill>
                    <a:schemeClr val="bg1"/>
                  </a:solidFill>
                </a:ln>
                <a:solidFill>
                  <a:schemeClr val="bg1">
                    <a:alpha val="3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Thank</a:t>
            </a:r>
          </a:p>
          <a:p>
            <a:pPr marR="0" lvl="0" indent="0" defTabSz="609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500" dirty="0">
                <a:ln w="15875">
                  <a:solidFill>
                    <a:schemeClr val="bg1"/>
                  </a:solidFill>
                </a:ln>
                <a:solidFill>
                  <a:schemeClr val="bg1">
                    <a:alpha val="3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You</a:t>
            </a:r>
          </a:p>
        </p:txBody>
      </p:sp>
      <p:sp>
        <p:nvSpPr>
          <p:cNvPr id="6" name="iSHEJI-7">
            <a:extLst>
              <a:ext uri="{FF2B5EF4-FFF2-40B4-BE49-F238E27FC236}">
                <a16:creationId xmlns:a16="http://schemas.microsoft.com/office/drawing/2014/main" id="{EED3134D-0B0D-12FD-72D7-9D8993625D19}"/>
              </a:ext>
            </a:extLst>
          </p:cNvPr>
          <p:cNvSpPr/>
          <p:nvPr/>
        </p:nvSpPr>
        <p:spPr>
          <a:xfrm>
            <a:off x="0" y="6488666"/>
            <a:ext cx="12192000" cy="369333"/>
          </a:xfrm>
          <a:custGeom>
            <a:avLst/>
            <a:gdLst>
              <a:gd name="connsiteX0" fmla="*/ 0 w 12192000"/>
              <a:gd name="connsiteY0" fmla="*/ 0 h 1433646"/>
              <a:gd name="connsiteX1" fmla="*/ 12192000 w 12192000"/>
              <a:gd name="connsiteY1" fmla="*/ 0 h 1433646"/>
              <a:gd name="connsiteX2" fmla="*/ 12192000 w 12192000"/>
              <a:gd name="connsiteY2" fmla="*/ 1433646 h 1433646"/>
              <a:gd name="connsiteX3" fmla="*/ 0 w 12192000"/>
              <a:gd name="connsiteY3" fmla="*/ 1433646 h 143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433646">
                <a:moveTo>
                  <a:pt x="0" y="0"/>
                </a:moveTo>
                <a:lnTo>
                  <a:pt x="12192000" y="0"/>
                </a:lnTo>
                <a:lnTo>
                  <a:pt x="12192000" y="1433646"/>
                </a:lnTo>
                <a:lnTo>
                  <a:pt x="0" y="1433646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7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HEJI-6">
            <a:extLst>
              <a:ext uri="{FF2B5EF4-FFF2-40B4-BE49-F238E27FC236}">
                <a16:creationId xmlns:a16="http://schemas.microsoft.com/office/drawing/2014/main" id="{03AF7092-1C20-720B-4736-E5F62865A5DA}"/>
              </a:ext>
            </a:extLst>
          </p:cNvPr>
          <p:cNvSpPr txBox="1"/>
          <p:nvPr/>
        </p:nvSpPr>
        <p:spPr>
          <a:xfrm>
            <a:off x="2283552" y="1974695"/>
            <a:ext cx="32477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VAE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2">
            <a:extLst>
              <a:ext uri="{FF2B5EF4-FFF2-40B4-BE49-F238E27FC236}">
                <a16:creationId xmlns:a16="http://schemas.microsoft.com/office/drawing/2014/main" id="{621097B0-4298-C222-C8B1-2776ADF83FA4}"/>
              </a:ext>
            </a:extLst>
          </p:cNvPr>
          <p:cNvSpPr txBox="1"/>
          <p:nvPr/>
        </p:nvSpPr>
        <p:spPr>
          <a:xfrm>
            <a:off x="421933" y="311848"/>
            <a:ext cx="903395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ea typeface="阿里巴巴普惠体 2.0 95 ExtraBold" panose="00020600040101010101" pitchFamily="18" charset="-122"/>
              </a:rPr>
              <a:t>From </a:t>
            </a:r>
            <a:r>
              <a:rPr lang="en-US" altLang="zh-CN" sz="4400" spc="0" dirty="0" err="1">
                <a:solidFill>
                  <a:schemeClr val="accent1"/>
                </a:solidFill>
                <a:ea typeface="阿里巴巴普惠体 2.0 95 ExtraBold" panose="00020600040101010101" pitchFamily="18" charset="-122"/>
              </a:rPr>
              <a:t>VAE</a:t>
            </a:r>
            <a:r>
              <a:rPr lang="en-US" altLang="zh-CN" sz="4400" spc="0" dirty="0">
                <a:solidFill>
                  <a:schemeClr val="accent1"/>
                </a:solidFill>
                <a:ea typeface="阿里巴巴普惠体 2.0 95 ExtraBold" panose="00020600040101010101" pitchFamily="18" charset="-122"/>
              </a:rPr>
              <a:t> to Diffusion Model</a:t>
            </a:r>
            <a:endParaRPr lang="zh-CN" altLang="en-US" sz="4400" spc="0" dirty="0">
              <a:solidFill>
                <a:schemeClr val="accent1"/>
              </a:solidFill>
              <a:ea typeface="阿里巴巴普惠体 2.0 95 ExtraBold" panose="00020600040101010101" pitchFamily="18" charset="-122"/>
            </a:endParaRPr>
          </a:p>
          <a:p>
            <a:pPr>
              <a:defRPr/>
            </a:pPr>
            <a:endParaRPr lang="zh-CN" altLang="en-US" sz="4400" spc="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08DD835-9AE3-7D8D-94D6-E147101017DD}"/>
              </a:ext>
            </a:extLst>
          </p:cNvPr>
          <p:cNvSpPr/>
          <p:nvPr/>
        </p:nvSpPr>
        <p:spPr>
          <a:xfrm>
            <a:off x="1010254" y="3581450"/>
            <a:ext cx="970961" cy="970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X</a:t>
            </a:r>
            <a:endParaRPr lang="zh-CN" altLang="en-US" sz="40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0B53BFD-8284-AF8F-B69F-EB3CBE0ACC4F}"/>
              </a:ext>
            </a:extLst>
          </p:cNvPr>
          <p:cNvSpPr/>
          <p:nvPr/>
        </p:nvSpPr>
        <p:spPr>
          <a:xfrm>
            <a:off x="3256323" y="3581449"/>
            <a:ext cx="970961" cy="970961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Z</a:t>
            </a:r>
            <a:endParaRPr lang="zh-CN" altLang="en-US" sz="4000" dirty="0"/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175A662C-EB48-6AA8-9DE0-0F1A87CBA004}"/>
              </a:ext>
            </a:extLst>
          </p:cNvPr>
          <p:cNvCxnSpPr>
            <a:cxnSpLocks/>
            <a:stCxn id="12" idx="7"/>
            <a:endCxn id="13" idx="1"/>
          </p:cNvCxnSpPr>
          <p:nvPr/>
        </p:nvCxnSpPr>
        <p:spPr>
          <a:xfrm rot="5400000" flipH="1" flipV="1">
            <a:off x="2618769" y="2943896"/>
            <a:ext cx="1" cy="1559496"/>
          </a:xfrm>
          <a:prstGeom prst="curvedConnector3">
            <a:avLst>
              <a:gd name="adj1" fmla="val 37079500000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52AE6DA5-DF0C-76AC-04D0-565B5486AB84}"/>
              </a:ext>
            </a:extLst>
          </p:cNvPr>
          <p:cNvCxnSpPr>
            <a:cxnSpLocks/>
            <a:stCxn id="13" idx="3"/>
            <a:endCxn id="12" idx="5"/>
          </p:cNvCxnSpPr>
          <p:nvPr/>
        </p:nvCxnSpPr>
        <p:spPr>
          <a:xfrm rot="5400000">
            <a:off x="2618769" y="3630468"/>
            <a:ext cx="1" cy="1559496"/>
          </a:xfrm>
          <a:prstGeom prst="curvedConnector3">
            <a:avLst>
              <a:gd name="adj1" fmla="val 370795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79E5E6F-E053-78A7-8FCC-9500A837F360}"/>
                  </a:ext>
                </a:extLst>
              </p:cNvPr>
              <p:cNvSpPr txBox="1"/>
              <p:nvPr/>
            </p:nvSpPr>
            <p:spPr>
              <a:xfrm>
                <a:off x="2172332" y="2969355"/>
                <a:ext cx="892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79E5E6F-E053-78A7-8FCC-9500A837F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332" y="2969355"/>
                <a:ext cx="892873" cy="276999"/>
              </a:xfrm>
              <a:prstGeom prst="rect">
                <a:avLst/>
              </a:prstGeom>
              <a:blipFill>
                <a:blip r:embed="rId2"/>
                <a:stretch>
                  <a:fillRect l="-6122" t="-2174" r="-272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A136698-D783-7EC1-55DD-375EABF296B6}"/>
                  </a:ext>
                </a:extLst>
              </p:cNvPr>
              <p:cNvSpPr txBox="1"/>
              <p:nvPr/>
            </p:nvSpPr>
            <p:spPr>
              <a:xfrm>
                <a:off x="2176080" y="4846462"/>
                <a:ext cx="851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A136698-D783-7EC1-55DD-375EABF2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080" y="4846462"/>
                <a:ext cx="851580" cy="276999"/>
              </a:xfrm>
              <a:prstGeom prst="rect">
                <a:avLst/>
              </a:prstGeom>
              <a:blipFill>
                <a:blip r:embed="rId3"/>
                <a:stretch>
                  <a:fillRect l="-6429" t="-2222" r="-3571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iSHEJI-6">
            <a:extLst>
              <a:ext uri="{FF2B5EF4-FFF2-40B4-BE49-F238E27FC236}">
                <a16:creationId xmlns:a16="http://schemas.microsoft.com/office/drawing/2014/main" id="{0E777910-BF06-0EBE-06F3-37CE8218D5F3}"/>
              </a:ext>
            </a:extLst>
          </p:cNvPr>
          <p:cNvSpPr txBox="1"/>
          <p:nvPr/>
        </p:nvSpPr>
        <p:spPr>
          <a:xfrm>
            <a:off x="6982245" y="1971055"/>
            <a:ext cx="32477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 layers </a:t>
            </a:r>
            <a:r>
              <a:rPr kumimoji="0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VAE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C4FF4B2-BA95-6758-D7E7-DEB2BCF0A839}"/>
              </a:ext>
            </a:extLst>
          </p:cNvPr>
          <p:cNvSpPr/>
          <p:nvPr/>
        </p:nvSpPr>
        <p:spPr>
          <a:xfrm>
            <a:off x="5502392" y="3577810"/>
            <a:ext cx="970961" cy="970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X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40F3B88-C2E7-F901-760C-A95271456E49}"/>
                  </a:ext>
                </a:extLst>
              </p:cNvPr>
              <p:cNvSpPr/>
              <p:nvPr/>
            </p:nvSpPr>
            <p:spPr>
              <a:xfrm>
                <a:off x="7748461" y="3577809"/>
                <a:ext cx="970961" cy="970961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40F3B88-C2E7-F901-760C-A95271456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461" y="3577809"/>
                <a:ext cx="970961" cy="97096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A4CC49C7-9813-02C2-87F8-146E1B6985A1}"/>
              </a:ext>
            </a:extLst>
          </p:cNvPr>
          <p:cNvCxnSpPr>
            <a:cxnSpLocks/>
            <a:stCxn id="37" idx="7"/>
            <a:endCxn id="38" idx="1"/>
          </p:cNvCxnSpPr>
          <p:nvPr/>
        </p:nvCxnSpPr>
        <p:spPr>
          <a:xfrm rot="5400000" flipH="1" flipV="1">
            <a:off x="7110907" y="2940256"/>
            <a:ext cx="1" cy="1559496"/>
          </a:xfrm>
          <a:prstGeom prst="curvedConnector3">
            <a:avLst>
              <a:gd name="adj1" fmla="val 37079500000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BB48C05E-7341-AF7E-ABFB-ADD8F5117365}"/>
              </a:ext>
            </a:extLst>
          </p:cNvPr>
          <p:cNvCxnSpPr>
            <a:cxnSpLocks/>
            <a:stCxn id="38" idx="3"/>
            <a:endCxn id="37" idx="5"/>
          </p:cNvCxnSpPr>
          <p:nvPr/>
        </p:nvCxnSpPr>
        <p:spPr>
          <a:xfrm rot="5400000">
            <a:off x="7110907" y="3626828"/>
            <a:ext cx="1" cy="1559496"/>
          </a:xfrm>
          <a:prstGeom prst="curvedConnector3">
            <a:avLst>
              <a:gd name="adj1" fmla="val 370795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2019D58-0130-6F19-DFA8-5700C36F800C}"/>
                  </a:ext>
                </a:extLst>
              </p:cNvPr>
              <p:cNvSpPr txBox="1"/>
              <p:nvPr/>
            </p:nvSpPr>
            <p:spPr>
              <a:xfrm>
                <a:off x="6664470" y="2965715"/>
                <a:ext cx="98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2019D58-0130-6F19-DFA8-5700C36F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470" y="2965715"/>
                <a:ext cx="985270" cy="276999"/>
              </a:xfrm>
              <a:prstGeom prst="rect">
                <a:avLst/>
              </a:prstGeom>
              <a:blipFill>
                <a:blip r:embed="rId5"/>
                <a:stretch>
                  <a:fillRect l="-5556" t="-4444" r="-3086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A9CE6C5-5B73-986E-4EC9-D6C6BF9CE7B3}"/>
                  </a:ext>
                </a:extLst>
              </p:cNvPr>
              <p:cNvSpPr txBox="1"/>
              <p:nvPr/>
            </p:nvSpPr>
            <p:spPr>
              <a:xfrm>
                <a:off x="6668218" y="4842822"/>
                <a:ext cx="9439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A9CE6C5-5B73-986E-4EC9-D6C6BF9CE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18" y="4842822"/>
                <a:ext cx="943976" cy="276999"/>
              </a:xfrm>
              <a:prstGeom prst="rect">
                <a:avLst/>
              </a:prstGeom>
              <a:blipFill>
                <a:blip r:embed="rId6"/>
                <a:stretch>
                  <a:fillRect l="-5806" t="-2174" r="-3226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F40722B1-70A8-19C7-DFC6-031DE4C59DA7}"/>
                  </a:ext>
                </a:extLst>
              </p:cNvPr>
              <p:cNvSpPr/>
              <p:nvPr/>
            </p:nvSpPr>
            <p:spPr>
              <a:xfrm>
                <a:off x="9994530" y="3564422"/>
                <a:ext cx="970961" cy="970961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F40722B1-70A8-19C7-DFC6-031DE4C59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530" y="3564422"/>
                <a:ext cx="970961" cy="97096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1DF5B2DB-1637-3E83-0626-FDA5DC4ACA83}"/>
              </a:ext>
            </a:extLst>
          </p:cNvPr>
          <p:cNvCxnSpPr>
            <a:cxnSpLocks/>
            <a:endCxn id="45" idx="1"/>
          </p:cNvCxnSpPr>
          <p:nvPr/>
        </p:nvCxnSpPr>
        <p:spPr>
          <a:xfrm rot="5400000" flipH="1" flipV="1">
            <a:off x="9356976" y="2926869"/>
            <a:ext cx="1" cy="1559496"/>
          </a:xfrm>
          <a:prstGeom prst="curvedConnector3">
            <a:avLst>
              <a:gd name="adj1" fmla="val 37079500000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DFD88177-6EAA-7E5A-F68E-17EDD4361376}"/>
              </a:ext>
            </a:extLst>
          </p:cNvPr>
          <p:cNvCxnSpPr>
            <a:cxnSpLocks/>
            <a:stCxn id="45" idx="3"/>
          </p:cNvCxnSpPr>
          <p:nvPr/>
        </p:nvCxnSpPr>
        <p:spPr>
          <a:xfrm rot="5400000">
            <a:off x="9356976" y="3613441"/>
            <a:ext cx="1" cy="1559496"/>
          </a:xfrm>
          <a:prstGeom prst="curvedConnector3">
            <a:avLst>
              <a:gd name="adj1" fmla="val 370795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2B0D4ED-4999-8E78-D1FB-E0D5A35948A3}"/>
                  </a:ext>
                </a:extLst>
              </p:cNvPr>
              <p:cNvSpPr txBox="1"/>
              <p:nvPr/>
            </p:nvSpPr>
            <p:spPr>
              <a:xfrm>
                <a:off x="8925776" y="2962862"/>
                <a:ext cx="10687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2B0D4ED-4999-8E78-D1FB-E0D5A359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776" y="2962862"/>
                <a:ext cx="1068754" cy="276999"/>
              </a:xfrm>
              <a:prstGeom prst="rect">
                <a:avLst/>
              </a:prstGeom>
              <a:blipFill>
                <a:blip r:embed="rId8"/>
                <a:stretch>
                  <a:fillRect l="-5114" t="-2222" r="-2841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3AA1A25-99E6-31F8-B55C-42B696155233}"/>
                  </a:ext>
                </a:extLst>
              </p:cNvPr>
              <p:cNvSpPr txBox="1"/>
              <p:nvPr/>
            </p:nvSpPr>
            <p:spPr>
              <a:xfrm>
                <a:off x="8913281" y="4842822"/>
                <a:ext cx="1027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3AA1A25-99E6-31F8-B55C-42B696155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281" y="4842822"/>
                <a:ext cx="1027461" cy="276999"/>
              </a:xfrm>
              <a:prstGeom prst="rect">
                <a:avLst/>
              </a:prstGeom>
              <a:blipFill>
                <a:blip r:embed="rId9"/>
                <a:stretch>
                  <a:fillRect l="-5325" t="-2174" r="-2959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985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2">
            <a:extLst>
              <a:ext uri="{FF2B5EF4-FFF2-40B4-BE49-F238E27FC236}">
                <a16:creationId xmlns:a16="http://schemas.microsoft.com/office/drawing/2014/main" id="{621097B0-4298-C222-C8B1-2776ADF83FA4}"/>
              </a:ext>
            </a:extLst>
          </p:cNvPr>
          <p:cNvSpPr txBox="1"/>
          <p:nvPr/>
        </p:nvSpPr>
        <p:spPr>
          <a:xfrm>
            <a:off x="421934" y="311849"/>
            <a:ext cx="412356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ea typeface="阿里巴巴普惠体 2.0 95 ExtraBold" panose="00020600040101010101" pitchFamily="18" charset="-122"/>
              </a:rPr>
              <a:t>Diffusion Model</a:t>
            </a:r>
            <a:endParaRPr lang="zh-CN" altLang="en-US" sz="4400" spc="0" dirty="0">
              <a:solidFill>
                <a:schemeClr val="accent1"/>
              </a:solidFill>
              <a:ea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9B72F7-9346-F840-11A7-579534AF5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" t="3707" r="1229"/>
          <a:stretch/>
        </p:blipFill>
        <p:spPr>
          <a:xfrm>
            <a:off x="1272209" y="2266124"/>
            <a:ext cx="9475304" cy="2418875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C540B65-374F-9460-3667-FEF7C4B61E8D}"/>
              </a:ext>
            </a:extLst>
          </p:cNvPr>
          <p:cNvCxnSpPr>
            <a:cxnSpLocks/>
          </p:cNvCxnSpPr>
          <p:nvPr/>
        </p:nvCxnSpPr>
        <p:spPr>
          <a:xfrm>
            <a:off x="2670313" y="1961322"/>
            <a:ext cx="6851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HEJI-6">
            <a:extLst>
              <a:ext uri="{FF2B5EF4-FFF2-40B4-BE49-F238E27FC236}">
                <a16:creationId xmlns:a16="http://schemas.microsoft.com/office/drawing/2014/main" id="{016C4941-ADEE-65E5-0663-A8A6A582B2F2}"/>
              </a:ext>
            </a:extLst>
          </p:cNvPr>
          <p:cNvSpPr/>
          <p:nvPr/>
        </p:nvSpPr>
        <p:spPr>
          <a:xfrm>
            <a:off x="3940064" y="1332000"/>
            <a:ext cx="680744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Forward diffusion process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153EE4D-A4B0-E8F8-D26D-6F285A2C79F0}"/>
              </a:ext>
            </a:extLst>
          </p:cNvPr>
          <p:cNvSpPr txBox="1"/>
          <p:nvPr/>
        </p:nvSpPr>
        <p:spPr>
          <a:xfrm>
            <a:off x="295387" y="2770823"/>
            <a:ext cx="14671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Data</a:t>
            </a: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6785911B-1843-6AD1-E17B-C5DE81F126D9}"/>
              </a:ext>
            </a:extLst>
          </p:cNvPr>
          <p:cNvSpPr txBox="1"/>
          <p:nvPr/>
        </p:nvSpPr>
        <p:spPr>
          <a:xfrm>
            <a:off x="11025810" y="2770822"/>
            <a:ext cx="14671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Noise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1CFAEE9-0B65-5300-C81A-924B8C86B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46" y="4721695"/>
            <a:ext cx="9206036" cy="804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SHEJI-6">
                <a:extLst>
                  <a:ext uri="{FF2B5EF4-FFF2-40B4-BE49-F238E27FC236}">
                    <a16:creationId xmlns:a16="http://schemas.microsoft.com/office/drawing/2014/main" id="{28E12140-6FD8-37DF-6C28-8CF7B2C2E7BA}"/>
                  </a:ext>
                </a:extLst>
              </p:cNvPr>
              <p:cNvSpPr/>
              <p:nvPr/>
            </p:nvSpPr>
            <p:spPr>
              <a:xfrm>
                <a:off x="869936" y="5696763"/>
                <a:ext cx="10452125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  <m:t>β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𝑣𝑎𝑙𝑢𝑒𝑠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𝑠𝑐h𝑒𝑑𝑢𝑙𝑒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𝑖𝑠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𝑑𝑒𝑠𝑖𝑔𝑛𝑒𝑑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𝑠𝑢𝑐h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𝑡h𝑎𝑡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CN" sz="240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阿里巴巴普惠体 2.0 95 ExtraBold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ea typeface="阿里巴巴普惠体 2.0 95 ExtraBold" panose="00020600040101010101" pitchFamily="18" charset="-122"/>
                                </a:rPr>
                                <m:t>α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  <m:t>𝑇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→0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𝑎𝑛𝑑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𝑞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阿里巴巴普惠体 2.0 95 ExtraBold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阿里巴巴普惠体 2.0 95 ExtraBold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阿里巴巴普惠体 2.0 95 ExtraBold" panose="00020600040101010101" pitchFamily="18" charset="-122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阿里巴巴普惠体 2.0 95 ExtraBold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阿里巴巴普惠体 2.0 95 ExtraBold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阿里巴巴普惠体 2.0 95 ExtraBold" panose="00020600040101010101" pitchFamily="18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sz="2400" i="1"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阿里巴巴普惠体 2.0 95 ExtraBold" panose="00020600040101010101" pitchFamily="18" charset="-122"/>
                            </a:rPr>
                            <m:t>𝑇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;0,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阿里巴巴普惠体 2.0 95 ExtraBold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阿里巴巴普惠体 2.0 95 ExtraBold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0" name="iSHEJI-6">
                <a:extLst>
                  <a:ext uri="{FF2B5EF4-FFF2-40B4-BE49-F238E27FC236}">
                    <a16:creationId xmlns:a16="http://schemas.microsoft.com/office/drawing/2014/main" id="{28E12140-6FD8-37DF-6C28-8CF7B2C2E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36" y="5696763"/>
                <a:ext cx="10452125" cy="535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17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2">
            <a:extLst>
              <a:ext uri="{FF2B5EF4-FFF2-40B4-BE49-F238E27FC236}">
                <a16:creationId xmlns:a16="http://schemas.microsoft.com/office/drawing/2014/main" id="{621097B0-4298-C222-C8B1-2776ADF83FA4}"/>
              </a:ext>
            </a:extLst>
          </p:cNvPr>
          <p:cNvSpPr txBox="1"/>
          <p:nvPr/>
        </p:nvSpPr>
        <p:spPr>
          <a:xfrm>
            <a:off x="421934" y="311849"/>
            <a:ext cx="412356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ea typeface="阿里巴巴普惠体 2.0 95 ExtraBold" panose="00020600040101010101" pitchFamily="18" charset="-122"/>
              </a:rPr>
              <a:t>Diffusion Model</a:t>
            </a:r>
            <a:endParaRPr lang="zh-CN" altLang="en-US" sz="4400" spc="0" dirty="0">
              <a:solidFill>
                <a:schemeClr val="accent1"/>
              </a:solidFill>
              <a:ea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9B72F7-9346-F840-11A7-579534AF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90" y="2173000"/>
            <a:ext cx="9700592" cy="2511999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C540B65-374F-9460-3667-FEF7C4B61E8D}"/>
              </a:ext>
            </a:extLst>
          </p:cNvPr>
          <p:cNvCxnSpPr>
            <a:cxnSpLocks/>
          </p:cNvCxnSpPr>
          <p:nvPr/>
        </p:nvCxnSpPr>
        <p:spPr>
          <a:xfrm flipH="1">
            <a:off x="2584174" y="1949227"/>
            <a:ext cx="67519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HEJI-6">
            <a:extLst>
              <a:ext uri="{FF2B5EF4-FFF2-40B4-BE49-F238E27FC236}">
                <a16:creationId xmlns:a16="http://schemas.microsoft.com/office/drawing/2014/main" id="{016C4941-ADEE-65E5-0663-A8A6A582B2F2}"/>
              </a:ext>
            </a:extLst>
          </p:cNvPr>
          <p:cNvSpPr/>
          <p:nvPr/>
        </p:nvSpPr>
        <p:spPr>
          <a:xfrm>
            <a:off x="3940064" y="1332000"/>
            <a:ext cx="680744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Reverse diffusion process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153EE4D-A4B0-E8F8-D26D-6F285A2C79F0}"/>
              </a:ext>
            </a:extLst>
          </p:cNvPr>
          <p:cNvSpPr txBox="1"/>
          <p:nvPr/>
        </p:nvSpPr>
        <p:spPr>
          <a:xfrm>
            <a:off x="295387" y="2770823"/>
            <a:ext cx="14671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Data</a:t>
            </a: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6785911B-1843-6AD1-E17B-C5DE81F126D9}"/>
              </a:ext>
            </a:extLst>
          </p:cNvPr>
          <p:cNvSpPr txBox="1"/>
          <p:nvPr/>
        </p:nvSpPr>
        <p:spPr>
          <a:xfrm>
            <a:off x="11025810" y="2770822"/>
            <a:ext cx="14671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Noise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D7A85F-C8AA-6AFC-B17D-7C8A5C57F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6" t="-187" r="392" b="187"/>
          <a:stretch/>
        </p:blipFill>
        <p:spPr>
          <a:xfrm>
            <a:off x="1245704" y="2173000"/>
            <a:ext cx="9541564" cy="24388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33590D-496D-318A-0347-F15E0CB7E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25" y="4732406"/>
            <a:ext cx="8283078" cy="13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7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HEJI-1">
            <a:extLst>
              <a:ext uri="{FF2B5EF4-FFF2-40B4-BE49-F238E27FC236}">
                <a16:creationId xmlns:a16="http://schemas.microsoft.com/office/drawing/2014/main" id="{FDECAEC4-305A-3A5C-CAA8-8C4D835AC8C4}"/>
              </a:ext>
            </a:extLst>
          </p:cNvPr>
          <p:cNvSpPr/>
          <p:nvPr/>
        </p:nvSpPr>
        <p:spPr>
          <a:xfrm>
            <a:off x="0" y="0"/>
            <a:ext cx="12192000" cy="2601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4" name="iSHEJI-2">
            <a:extLst>
              <a:ext uri="{FF2B5EF4-FFF2-40B4-BE49-F238E27FC236}">
                <a16:creationId xmlns:a16="http://schemas.microsoft.com/office/drawing/2014/main" id="{CD2A443D-3DFE-5949-BBCE-9CFAB86719B4}"/>
              </a:ext>
            </a:extLst>
          </p:cNvPr>
          <p:cNvSpPr/>
          <p:nvPr/>
        </p:nvSpPr>
        <p:spPr>
          <a:xfrm>
            <a:off x="806497" y="1567708"/>
            <a:ext cx="2772710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Catalogue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cxnSp>
        <p:nvCxnSpPr>
          <p:cNvPr id="15" name="iSHEJI-3">
            <a:extLst>
              <a:ext uri="{FF2B5EF4-FFF2-40B4-BE49-F238E27FC236}">
                <a16:creationId xmlns:a16="http://schemas.microsoft.com/office/drawing/2014/main" id="{45DD832D-F5FB-9414-051C-BA351DC08A6C}"/>
              </a:ext>
            </a:extLst>
          </p:cNvPr>
          <p:cNvCxnSpPr>
            <a:cxnSpLocks/>
          </p:cNvCxnSpPr>
          <p:nvPr/>
        </p:nvCxnSpPr>
        <p:spPr>
          <a:xfrm flipH="1">
            <a:off x="806497" y="2261853"/>
            <a:ext cx="4558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HEJI-4">
            <a:extLst>
              <a:ext uri="{FF2B5EF4-FFF2-40B4-BE49-F238E27FC236}">
                <a16:creationId xmlns:a16="http://schemas.microsoft.com/office/drawing/2014/main" id="{49870EEB-F7A7-ADC3-BAED-8E912D92D566}"/>
              </a:ext>
            </a:extLst>
          </p:cNvPr>
          <p:cNvSpPr/>
          <p:nvPr/>
        </p:nvSpPr>
        <p:spPr>
          <a:xfrm>
            <a:off x="806497" y="3062833"/>
            <a:ext cx="382699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id="{5FC75D85-E379-A8BD-4F7F-E2DA97328378}"/>
              </a:ext>
            </a:extLst>
          </p:cNvPr>
          <p:cNvSpPr txBox="1"/>
          <p:nvPr/>
        </p:nvSpPr>
        <p:spPr>
          <a:xfrm>
            <a:off x="1400791" y="3105950"/>
            <a:ext cx="47073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Diffusion Model &amp;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7">
            <a:extLst>
              <a:ext uri="{FF2B5EF4-FFF2-40B4-BE49-F238E27FC236}">
                <a16:creationId xmlns:a16="http://schemas.microsoft.com/office/drawing/2014/main" id="{B68261FF-42AB-8E20-F0F8-F7B8DF7EE57A}"/>
              </a:ext>
            </a:extLst>
          </p:cNvPr>
          <p:cNvSpPr txBox="1"/>
          <p:nvPr/>
        </p:nvSpPr>
        <p:spPr>
          <a:xfrm>
            <a:off x="1400791" y="4010619"/>
            <a:ext cx="58448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Diffusion Model for Planning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9">
            <a:extLst>
              <a:ext uri="{FF2B5EF4-FFF2-40B4-BE49-F238E27FC236}">
                <a16:creationId xmlns:a16="http://schemas.microsoft.com/office/drawing/2014/main" id="{BD3A2A1C-D686-486E-AE91-E6A6EF1F18C5}"/>
              </a:ext>
            </a:extLst>
          </p:cNvPr>
          <p:cNvSpPr txBox="1"/>
          <p:nvPr/>
        </p:nvSpPr>
        <p:spPr>
          <a:xfrm>
            <a:off x="1400792" y="4915288"/>
            <a:ext cx="426978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AdaptDiffuser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3" name="iSHEJI-11">
            <a:extLst>
              <a:ext uri="{FF2B5EF4-FFF2-40B4-BE49-F238E27FC236}">
                <a16:creationId xmlns:a16="http://schemas.microsoft.com/office/drawing/2014/main" id="{F87D7122-1937-3AD8-AE99-3202770E8947}"/>
              </a:ext>
            </a:extLst>
          </p:cNvPr>
          <p:cNvSpPr txBox="1"/>
          <p:nvPr/>
        </p:nvSpPr>
        <p:spPr>
          <a:xfrm>
            <a:off x="1400792" y="5819957"/>
            <a:ext cx="3072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Improvement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13">
            <a:extLst>
              <a:ext uri="{FF2B5EF4-FFF2-40B4-BE49-F238E27FC236}">
                <a16:creationId xmlns:a16="http://schemas.microsoft.com/office/drawing/2014/main" id="{CF6293BD-8C81-9124-C909-F8473DD6C1B4}"/>
              </a:ext>
            </a:extLst>
          </p:cNvPr>
          <p:cNvSpPr/>
          <p:nvPr/>
        </p:nvSpPr>
        <p:spPr>
          <a:xfrm>
            <a:off x="806497" y="3949065"/>
            <a:ext cx="382699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14">
            <a:extLst>
              <a:ext uri="{FF2B5EF4-FFF2-40B4-BE49-F238E27FC236}">
                <a16:creationId xmlns:a16="http://schemas.microsoft.com/office/drawing/2014/main" id="{16CB7FEC-0998-C190-0679-1BAEE92BB78F}"/>
              </a:ext>
            </a:extLst>
          </p:cNvPr>
          <p:cNvSpPr/>
          <p:nvPr/>
        </p:nvSpPr>
        <p:spPr>
          <a:xfrm>
            <a:off x="806498" y="4838700"/>
            <a:ext cx="382699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15">
            <a:extLst>
              <a:ext uri="{FF2B5EF4-FFF2-40B4-BE49-F238E27FC236}">
                <a16:creationId xmlns:a16="http://schemas.microsoft.com/office/drawing/2014/main" id="{ABECBD4A-5BFA-50CF-84BF-A57ADC76CFAC}"/>
              </a:ext>
            </a:extLst>
          </p:cNvPr>
          <p:cNvSpPr/>
          <p:nvPr/>
        </p:nvSpPr>
        <p:spPr>
          <a:xfrm>
            <a:off x="806497" y="5768522"/>
            <a:ext cx="382699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16">
            <a:extLst>
              <a:ext uri="{FF2B5EF4-FFF2-40B4-BE49-F238E27FC236}">
                <a16:creationId xmlns:a16="http://schemas.microsoft.com/office/drawing/2014/main" id="{E8B3B1D2-B36E-A228-FF26-641BE3D770A4}"/>
              </a:ext>
            </a:extLst>
          </p:cNvPr>
          <p:cNvSpPr/>
          <p:nvPr/>
        </p:nvSpPr>
        <p:spPr>
          <a:xfrm>
            <a:off x="3036052" y="1165677"/>
            <a:ext cx="3165984" cy="1037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defTabSz="609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8000" spc="300" dirty="0">
                <a:ln w="15875">
                  <a:solidFill>
                    <a:schemeClr val="bg1"/>
                  </a:solidFill>
                </a:ln>
                <a:solidFill>
                  <a:schemeClr val="bg1">
                    <a:alpha val="3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425492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HEJI-1">
            <a:extLst>
              <a:ext uri="{FF2B5EF4-FFF2-40B4-BE49-F238E27FC236}">
                <a16:creationId xmlns:a16="http://schemas.microsoft.com/office/drawing/2014/main" id="{C36210A4-C847-8381-0E3B-7CED1FAB601F}"/>
              </a:ext>
            </a:extLst>
          </p:cNvPr>
          <p:cNvSpPr/>
          <p:nvPr/>
        </p:nvSpPr>
        <p:spPr>
          <a:xfrm>
            <a:off x="1564005" y="-921556"/>
            <a:ext cx="3638550" cy="6345910"/>
          </a:xfrm>
          <a:custGeom>
            <a:avLst/>
            <a:gdLst>
              <a:gd name="connsiteX0" fmla="*/ 0 w 3638550"/>
              <a:gd name="connsiteY0" fmla="*/ 0 h 6345910"/>
              <a:gd name="connsiteX1" fmla="*/ 3638550 w 3638550"/>
              <a:gd name="connsiteY1" fmla="*/ 0 h 6345910"/>
              <a:gd name="connsiteX2" fmla="*/ 3638550 w 3638550"/>
              <a:gd name="connsiteY2" fmla="*/ 1808133 h 6345910"/>
              <a:gd name="connsiteX3" fmla="*/ 3638550 w 3638550"/>
              <a:gd name="connsiteY3" fmla="*/ 3104132 h 6345910"/>
              <a:gd name="connsiteX4" fmla="*/ 3638550 w 3638550"/>
              <a:gd name="connsiteY4" fmla="*/ 6092813 h 6345910"/>
              <a:gd name="connsiteX5" fmla="*/ 3385453 w 3638550"/>
              <a:gd name="connsiteY5" fmla="*/ 6345910 h 6345910"/>
              <a:gd name="connsiteX6" fmla="*/ 253098 w 3638550"/>
              <a:gd name="connsiteY6" fmla="*/ 6345910 h 6345910"/>
              <a:gd name="connsiteX7" fmla="*/ 0 w 3638550"/>
              <a:gd name="connsiteY7" fmla="*/ 6092813 h 6345910"/>
              <a:gd name="connsiteX8" fmla="*/ 0 w 3638550"/>
              <a:gd name="connsiteY8" fmla="*/ 3104132 h 6345910"/>
              <a:gd name="connsiteX9" fmla="*/ 0 w 3638550"/>
              <a:gd name="connsiteY9" fmla="*/ 1808133 h 634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8550" h="6345910">
                <a:moveTo>
                  <a:pt x="0" y="0"/>
                </a:moveTo>
                <a:lnTo>
                  <a:pt x="3638550" y="0"/>
                </a:lnTo>
                <a:lnTo>
                  <a:pt x="3638550" y="1808133"/>
                </a:lnTo>
                <a:lnTo>
                  <a:pt x="3638550" y="3104132"/>
                </a:lnTo>
                <a:lnTo>
                  <a:pt x="3638550" y="6092813"/>
                </a:lnTo>
                <a:cubicBezTo>
                  <a:pt x="3638550" y="6232595"/>
                  <a:pt x="3525234" y="6345910"/>
                  <a:pt x="3385453" y="6345910"/>
                </a:cubicBezTo>
                <a:lnTo>
                  <a:pt x="253098" y="6345910"/>
                </a:lnTo>
                <a:cubicBezTo>
                  <a:pt x="113316" y="6345910"/>
                  <a:pt x="0" y="6232595"/>
                  <a:pt x="0" y="6092813"/>
                </a:cubicBezTo>
                <a:lnTo>
                  <a:pt x="0" y="3104132"/>
                </a:lnTo>
                <a:lnTo>
                  <a:pt x="0" y="1808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4" name="iSHEJI-2">
            <a:extLst>
              <a:ext uri="{FF2B5EF4-FFF2-40B4-BE49-F238E27FC236}">
                <a16:creationId xmlns:a16="http://schemas.microsoft.com/office/drawing/2014/main" id="{1C53AFDD-50C2-8F10-F21C-8EA0435384E3}"/>
              </a:ext>
            </a:extLst>
          </p:cNvPr>
          <p:cNvSpPr/>
          <p:nvPr/>
        </p:nvSpPr>
        <p:spPr>
          <a:xfrm>
            <a:off x="1635211" y="-921556"/>
            <a:ext cx="3496137" cy="6270006"/>
          </a:xfrm>
          <a:custGeom>
            <a:avLst/>
            <a:gdLst>
              <a:gd name="connsiteX0" fmla="*/ 0 w 3496137"/>
              <a:gd name="connsiteY0" fmla="*/ 0 h 6270006"/>
              <a:gd name="connsiteX1" fmla="*/ 3496137 w 3496137"/>
              <a:gd name="connsiteY1" fmla="*/ 0 h 6270006"/>
              <a:gd name="connsiteX2" fmla="*/ 3496137 w 3496137"/>
              <a:gd name="connsiteY2" fmla="*/ 1892185 h 6270006"/>
              <a:gd name="connsiteX3" fmla="*/ 3496137 w 3496137"/>
              <a:gd name="connsiteY3" fmla="*/ 3041300 h 6270006"/>
              <a:gd name="connsiteX4" fmla="*/ 3496137 w 3496137"/>
              <a:gd name="connsiteY4" fmla="*/ 6044470 h 6270006"/>
              <a:gd name="connsiteX5" fmla="*/ 3270601 w 3496137"/>
              <a:gd name="connsiteY5" fmla="*/ 6270006 h 6270006"/>
              <a:gd name="connsiteX6" fmla="*/ 225536 w 3496137"/>
              <a:gd name="connsiteY6" fmla="*/ 6270006 h 6270006"/>
              <a:gd name="connsiteX7" fmla="*/ 0 w 3496137"/>
              <a:gd name="connsiteY7" fmla="*/ 6044470 h 6270006"/>
              <a:gd name="connsiteX8" fmla="*/ 0 w 3496137"/>
              <a:gd name="connsiteY8" fmla="*/ 3041300 h 6270006"/>
              <a:gd name="connsiteX9" fmla="*/ 0 w 3496137"/>
              <a:gd name="connsiteY9" fmla="*/ 1892185 h 627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6137" h="6270006">
                <a:moveTo>
                  <a:pt x="0" y="0"/>
                </a:moveTo>
                <a:lnTo>
                  <a:pt x="3496137" y="0"/>
                </a:lnTo>
                <a:lnTo>
                  <a:pt x="3496137" y="1892185"/>
                </a:lnTo>
                <a:lnTo>
                  <a:pt x="3496137" y="3041300"/>
                </a:lnTo>
                <a:lnTo>
                  <a:pt x="3496137" y="6044470"/>
                </a:lnTo>
                <a:cubicBezTo>
                  <a:pt x="3496137" y="6169030"/>
                  <a:pt x="3395161" y="6270006"/>
                  <a:pt x="3270601" y="6270006"/>
                </a:cubicBezTo>
                <a:lnTo>
                  <a:pt x="225536" y="6270006"/>
                </a:lnTo>
                <a:cubicBezTo>
                  <a:pt x="100976" y="6270006"/>
                  <a:pt x="0" y="6169030"/>
                  <a:pt x="0" y="6044470"/>
                </a:cubicBezTo>
                <a:lnTo>
                  <a:pt x="0" y="3041300"/>
                </a:lnTo>
                <a:lnTo>
                  <a:pt x="0" y="1892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3">
            <a:extLst>
              <a:ext uri="{FF2B5EF4-FFF2-40B4-BE49-F238E27FC236}">
                <a16:creationId xmlns:a16="http://schemas.microsoft.com/office/drawing/2014/main" id="{0026F7F4-CE00-52B8-5B98-3C8772A1C419}"/>
              </a:ext>
            </a:extLst>
          </p:cNvPr>
          <p:cNvSpPr/>
          <p:nvPr/>
        </p:nvSpPr>
        <p:spPr>
          <a:xfrm>
            <a:off x="1476011" y="1697786"/>
            <a:ext cx="3814539" cy="3062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zh-CN" sz="19900" dirty="0">
                <a:ln w="12700">
                  <a:solidFill>
                    <a:schemeClr val="bg1"/>
                  </a:solidFill>
                </a:ln>
                <a:solidFill>
                  <a:schemeClr val="bg1">
                    <a:alpha val="3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01</a:t>
            </a:r>
            <a:endParaRPr lang="zh-CN" altLang="en-US" sz="19900" dirty="0">
              <a:ln w="12700">
                <a:solidFill>
                  <a:schemeClr val="bg1"/>
                </a:solidFill>
              </a:ln>
              <a:solidFill>
                <a:schemeClr val="bg1">
                  <a:alpha val="3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iSHEJI-4">
            <a:extLst>
              <a:ext uri="{FF2B5EF4-FFF2-40B4-BE49-F238E27FC236}">
                <a16:creationId xmlns:a16="http://schemas.microsoft.com/office/drawing/2014/main" id="{083ED1D5-CF5B-DD45-3F33-E83B35D656B9}"/>
              </a:ext>
            </a:extLst>
          </p:cNvPr>
          <p:cNvCxnSpPr>
            <a:cxnSpLocks/>
          </p:cNvCxnSpPr>
          <p:nvPr/>
        </p:nvCxnSpPr>
        <p:spPr>
          <a:xfrm>
            <a:off x="2010727" y="4276725"/>
            <a:ext cx="27451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1DE9E975-E4AC-F257-A8A0-778492A55A08}"/>
              </a:ext>
            </a:extLst>
          </p:cNvPr>
          <p:cNvSpPr txBox="1"/>
          <p:nvPr/>
        </p:nvSpPr>
        <p:spPr>
          <a:xfrm>
            <a:off x="5729744" y="3375374"/>
            <a:ext cx="585265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Diffusion Model &amp; </a:t>
            </a: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04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2">
            <a:extLst>
              <a:ext uri="{FF2B5EF4-FFF2-40B4-BE49-F238E27FC236}">
                <a16:creationId xmlns:a16="http://schemas.microsoft.com/office/drawing/2014/main" id="{4413595B-4168-77C8-7D3B-F1634E754563}"/>
              </a:ext>
            </a:extLst>
          </p:cNvPr>
          <p:cNvSpPr txBox="1"/>
          <p:nvPr/>
        </p:nvSpPr>
        <p:spPr>
          <a:xfrm>
            <a:off x="421933" y="311848"/>
            <a:ext cx="507155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ea typeface="阿里巴巴普惠体 2.0 95 ExtraBold" panose="00020600040101010101" pitchFamily="18" charset="-122"/>
              </a:rPr>
              <a:t>Generative Model</a:t>
            </a:r>
            <a:endParaRPr lang="zh-CN" altLang="en-US" sz="4400" spc="0" dirty="0">
              <a:solidFill>
                <a:schemeClr val="accent1"/>
              </a:solidFill>
              <a:ea typeface="阿里巴巴普惠体 2.0 95 ExtraBold" panose="00020600040101010101" pitchFamily="18" charset="-122"/>
            </a:endParaRPr>
          </a:p>
        </p:txBody>
      </p:sp>
      <p:sp>
        <p:nvSpPr>
          <p:cNvPr id="6" name="iSHEJI-6">
            <a:extLst>
              <a:ext uri="{FF2B5EF4-FFF2-40B4-BE49-F238E27FC236}">
                <a16:creationId xmlns:a16="http://schemas.microsoft.com/office/drawing/2014/main" id="{03AF7092-1C20-720B-4736-E5F62865A5DA}"/>
              </a:ext>
            </a:extLst>
          </p:cNvPr>
          <p:cNvSpPr txBox="1"/>
          <p:nvPr/>
        </p:nvSpPr>
        <p:spPr>
          <a:xfrm>
            <a:off x="318573" y="3911820"/>
            <a:ext cx="32477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accent2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监督学习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7">
            <a:extLst>
              <a:ext uri="{FF2B5EF4-FFF2-40B4-BE49-F238E27FC236}">
                <a16:creationId xmlns:a16="http://schemas.microsoft.com/office/drawing/2014/main" id="{01F28472-CD29-C336-DC28-708A7D8585A1}"/>
              </a:ext>
            </a:extLst>
          </p:cNvPr>
          <p:cNvSpPr txBox="1"/>
          <p:nvPr/>
        </p:nvSpPr>
        <p:spPr>
          <a:xfrm>
            <a:off x="2313637" y="2383821"/>
            <a:ext cx="6460617" cy="627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95 ExtraBold" panose="00020600040101010101" pitchFamily="18" charset="-122"/>
              </a:rPr>
              <a:t>生成模型：学习联合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95 ExtraBold" panose="00020600040101010101" pitchFamily="18" charset="-122"/>
              </a:rPr>
              <a:t>密度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077BEC08-C4B0-1DCA-C9EF-4B729064AD13}"/>
              </a:ext>
            </a:extLst>
          </p:cNvPr>
          <p:cNvSpPr/>
          <p:nvPr/>
        </p:nvSpPr>
        <p:spPr>
          <a:xfrm>
            <a:off x="1743957" y="2831524"/>
            <a:ext cx="291403" cy="2529923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iSHEJI-7">
            <a:extLst>
              <a:ext uri="{FF2B5EF4-FFF2-40B4-BE49-F238E27FC236}">
                <a16:creationId xmlns:a16="http://schemas.microsoft.com/office/drawing/2014/main" id="{A5ABFDD5-B1C6-086C-FE3A-1EC8CAD19E79}"/>
              </a:ext>
            </a:extLst>
          </p:cNvPr>
          <p:cNvSpPr txBox="1"/>
          <p:nvPr/>
        </p:nvSpPr>
        <p:spPr>
          <a:xfrm>
            <a:off x="2313636" y="4868316"/>
            <a:ext cx="6460617" cy="627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95 ExtraBold" panose="00020600040101010101" pitchFamily="18" charset="-122"/>
              </a:rPr>
              <a:t>判别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95 ExtraBold" panose="00020600040101010101" pitchFamily="18" charset="-122"/>
              </a:rPr>
              <a:t>模型：学习条件密度</a:t>
            </a:r>
          </a:p>
        </p:txBody>
      </p:sp>
      <p:sp>
        <p:nvSpPr>
          <p:cNvPr id="12" name="iSHEJI-14">
            <a:extLst>
              <a:ext uri="{FF2B5EF4-FFF2-40B4-BE49-F238E27FC236}">
                <a16:creationId xmlns:a16="http://schemas.microsoft.com/office/drawing/2014/main" id="{EA75554B-F6D0-C16C-5FCE-9745C5EA50DE}"/>
              </a:ext>
            </a:extLst>
          </p:cNvPr>
          <p:cNvSpPr/>
          <p:nvPr/>
        </p:nvSpPr>
        <p:spPr>
          <a:xfrm>
            <a:off x="3933284" y="2982164"/>
            <a:ext cx="3221320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45 Light" panose="00020600040101010101" pitchFamily="18" charset="-122"/>
              </a:rPr>
              <a:t>P(x, y)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sp>
        <p:nvSpPr>
          <p:cNvPr id="13" name="iSHEJI-14">
            <a:extLst>
              <a:ext uri="{FF2B5EF4-FFF2-40B4-BE49-F238E27FC236}">
                <a16:creationId xmlns:a16="http://schemas.microsoft.com/office/drawing/2014/main" id="{2F55D397-95B1-FE32-603B-524F6CDD0FE9}"/>
              </a:ext>
            </a:extLst>
          </p:cNvPr>
          <p:cNvSpPr/>
          <p:nvPr/>
        </p:nvSpPr>
        <p:spPr>
          <a:xfrm>
            <a:off x="3933284" y="5495539"/>
            <a:ext cx="3221320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45 Light" panose="00020600040101010101" pitchFamily="18" charset="-122"/>
              </a:rPr>
              <a:t>P(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45 Light" panose="00020600040101010101" pitchFamily="18" charset="-122"/>
              </a:rPr>
              <a:t>y|x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45 Light" panose="00020600040101010101" pitchFamily="18" charset="-122"/>
              </a:rPr>
              <a:t>)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D1128C4E-5199-F0F2-D1BA-CC229C16D1FB}"/>
              </a:ext>
            </a:extLst>
          </p:cNvPr>
          <p:cNvSpPr/>
          <p:nvPr/>
        </p:nvSpPr>
        <p:spPr>
          <a:xfrm>
            <a:off x="5987357" y="1874744"/>
            <a:ext cx="299143" cy="1913559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iSHEJI-7">
            <a:extLst>
              <a:ext uri="{FF2B5EF4-FFF2-40B4-BE49-F238E27FC236}">
                <a16:creationId xmlns:a16="http://schemas.microsoft.com/office/drawing/2014/main" id="{0FCF4514-5828-1558-C9C9-ECDE1CC6E273}"/>
              </a:ext>
            </a:extLst>
          </p:cNvPr>
          <p:cNvSpPr txBox="1"/>
          <p:nvPr/>
        </p:nvSpPr>
        <p:spPr>
          <a:xfrm>
            <a:off x="6580837" y="1460668"/>
            <a:ext cx="6460617" cy="627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95 ExtraBold" panose="00020600040101010101" pitchFamily="18" charset="-122"/>
              </a:rPr>
              <a:t>显式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95 ExtraBold" panose="00020600040101010101" pitchFamily="18" charset="-122"/>
              </a:rPr>
              <a:t>建模：朴素贝叶斯、隐马尔可夫链、</a:t>
            </a:r>
          </a:p>
        </p:txBody>
      </p:sp>
      <p:sp>
        <p:nvSpPr>
          <p:cNvPr id="17" name="iSHEJI-7">
            <a:extLst>
              <a:ext uri="{FF2B5EF4-FFF2-40B4-BE49-F238E27FC236}">
                <a16:creationId xmlns:a16="http://schemas.microsoft.com/office/drawing/2014/main" id="{C47C0AED-3A9F-3B3A-3C03-3D5F32CDB1AC}"/>
              </a:ext>
            </a:extLst>
          </p:cNvPr>
          <p:cNvSpPr txBox="1"/>
          <p:nvPr/>
        </p:nvSpPr>
        <p:spPr>
          <a:xfrm>
            <a:off x="8098081" y="1973990"/>
            <a:ext cx="6460617" cy="627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95 ExtraBold" panose="00020600040101010101" pitchFamily="18" charset="-122"/>
              </a:rPr>
              <a:t>高斯混合模型、变分自编码器</a:t>
            </a:r>
          </a:p>
        </p:txBody>
      </p:sp>
      <p:sp>
        <p:nvSpPr>
          <p:cNvPr id="18" name="iSHEJI-7">
            <a:extLst>
              <a:ext uri="{FF2B5EF4-FFF2-40B4-BE49-F238E27FC236}">
                <a16:creationId xmlns:a16="http://schemas.microsoft.com/office/drawing/2014/main" id="{D0937E8B-1841-61A0-E186-9538C5342D43}"/>
              </a:ext>
            </a:extLst>
          </p:cNvPr>
          <p:cNvSpPr txBox="1"/>
          <p:nvPr/>
        </p:nvSpPr>
        <p:spPr>
          <a:xfrm>
            <a:off x="6580837" y="3300413"/>
            <a:ext cx="6460617" cy="627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95 ExtraBold" panose="00020600040101010101" pitchFamily="18" charset="-122"/>
              </a:rPr>
              <a:t>隐式建模：生成对抗网络、扩散模型</a:t>
            </a:r>
          </a:p>
        </p:txBody>
      </p:sp>
    </p:spTree>
    <p:extLst>
      <p:ext uri="{BB962C8B-B14F-4D97-AF65-F5344CB8AC3E}">
        <p14:creationId xmlns:p14="http://schemas.microsoft.com/office/powerpoint/2010/main" val="778186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2">
            <a:extLst>
              <a:ext uri="{FF2B5EF4-FFF2-40B4-BE49-F238E27FC236}">
                <a16:creationId xmlns:a16="http://schemas.microsoft.com/office/drawing/2014/main" id="{621097B0-4298-C222-C8B1-2776ADF83FA4}"/>
              </a:ext>
            </a:extLst>
          </p:cNvPr>
          <p:cNvSpPr txBox="1"/>
          <p:nvPr/>
        </p:nvSpPr>
        <p:spPr>
          <a:xfrm>
            <a:off x="421933" y="311848"/>
            <a:ext cx="903395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ea typeface="阿里巴巴普惠体 2.0 95 ExtraBold" panose="00020600040101010101" pitchFamily="18" charset="-122"/>
              </a:rPr>
              <a:t>Diffusion Model</a:t>
            </a:r>
            <a:endParaRPr lang="zh-CN" altLang="en-US" sz="4400" spc="0" dirty="0">
              <a:solidFill>
                <a:schemeClr val="accent1"/>
              </a:solidFill>
              <a:ea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7A0605-FCC7-D824-0917-BF7C43BD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1676155"/>
            <a:ext cx="10078857" cy="3505689"/>
          </a:xfrm>
          <a:prstGeom prst="rect">
            <a:avLst/>
          </a:prstGeom>
        </p:spPr>
      </p:pic>
      <p:sp>
        <p:nvSpPr>
          <p:cNvPr id="5" name="iSHEJI-6">
            <a:extLst>
              <a:ext uri="{FF2B5EF4-FFF2-40B4-BE49-F238E27FC236}">
                <a16:creationId xmlns:a16="http://schemas.microsoft.com/office/drawing/2014/main" id="{16157FEA-82D6-7F91-5536-F6BAA5FB7B3D}"/>
              </a:ext>
            </a:extLst>
          </p:cNvPr>
          <p:cNvSpPr txBox="1"/>
          <p:nvPr/>
        </p:nvSpPr>
        <p:spPr>
          <a:xfrm>
            <a:off x="675835" y="4525362"/>
            <a:ext cx="32477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0" dirty="0">
                <a:solidFill>
                  <a:schemeClr val="accent2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前向扩散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6">
            <a:extLst>
              <a:ext uri="{FF2B5EF4-FFF2-40B4-BE49-F238E27FC236}">
                <a16:creationId xmlns:a16="http://schemas.microsoft.com/office/drawing/2014/main" id="{CD1A19F2-BDA4-3EEB-BCF7-B87DBDFD0C3B}"/>
              </a:ext>
            </a:extLst>
          </p:cNvPr>
          <p:cNvSpPr txBox="1"/>
          <p:nvPr/>
        </p:nvSpPr>
        <p:spPr>
          <a:xfrm>
            <a:off x="9997635" y="4525361"/>
            <a:ext cx="32477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0" dirty="0">
                <a:solidFill>
                  <a:schemeClr val="accent2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逆向扩散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5EF20B1-4E1E-4DFA-1117-E23DB76DAD81}"/>
              </a:ext>
            </a:extLst>
          </p:cNvPr>
          <p:cNvSpPr/>
          <p:nvPr/>
        </p:nvSpPr>
        <p:spPr>
          <a:xfrm>
            <a:off x="2299693" y="4505118"/>
            <a:ext cx="849907" cy="4511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E8CD60F8-5969-5CFF-3511-A8A68791ECC2}"/>
              </a:ext>
            </a:extLst>
          </p:cNvPr>
          <p:cNvSpPr/>
          <p:nvPr/>
        </p:nvSpPr>
        <p:spPr>
          <a:xfrm flipH="1">
            <a:off x="9042402" y="4525361"/>
            <a:ext cx="849906" cy="430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1540F26-9751-5FBF-6123-638C4F55A08B}"/>
              </a:ext>
            </a:extLst>
          </p:cNvPr>
          <p:cNvSpPr/>
          <p:nvPr/>
        </p:nvSpPr>
        <p:spPr>
          <a:xfrm>
            <a:off x="8675356" y="4029570"/>
            <a:ext cx="3135644" cy="1422467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iSHEJI-8">
                <a:extLst>
                  <a:ext uri="{FF2B5EF4-FFF2-40B4-BE49-F238E27FC236}">
                    <a16:creationId xmlns:a16="http://schemas.microsoft.com/office/drawing/2014/main" id="{27606590-6F10-4A3C-F75A-117E22995A71}"/>
                  </a:ext>
                </a:extLst>
              </p:cNvPr>
              <p:cNvSpPr txBox="1"/>
              <p:nvPr/>
            </p:nvSpPr>
            <p:spPr>
              <a:xfrm>
                <a:off x="8625549" y="5677635"/>
                <a:ext cx="7907124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3200" spc="3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阿里巴巴普惠体 2.0 35 Thin" panose="00020600040101010101" pitchFamily="18" charset="-122"/>
                    <a:ea typeface="阿里巴巴普惠体 2.0 35 Thin" panose="00020600040101010101" pitchFamily="18" charset="-122"/>
                    <a:cs typeface="阿里巴巴普惠体 2.0 35 Thin" panose="00020600040101010101" pitchFamily="18" charset="-122"/>
                  </a:rPr>
                  <a:t>训练概率分布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spc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θ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𝑡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−1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|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阿里巴巴普惠体 2.0 35 Thin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阿里巴巴普惠体 2.0 35 Thin" panose="00020600040101010101" pitchFamily="18" charset="-122"/>
                      </a:rPr>
                      <m:t>)</m:t>
                    </m:r>
                  </m:oMath>
                </a14:m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35 Thin" panose="00020600040101010101" pitchFamily="18" charset="-122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spc="0" dirty="0">
                    <a:solidFill>
                      <a:schemeClr val="accent1"/>
                    </a:solidFill>
                    <a:latin typeface="阿里巴巴普惠体 2.0 35 Thin" panose="00020600040101010101" pitchFamily="18" charset="-122"/>
                    <a:ea typeface="阿里巴巴普惠体 2.0 35 Thin" panose="00020600040101010101" pitchFamily="18" charset="-122"/>
                    <a:cs typeface="阿里巴巴普惠体 2.0 35 Thin" panose="00020600040101010101" pitchFamily="18" charset="-122"/>
                  </a:rPr>
                  <a:t>通过马尔科夫链向后遍历</a:t>
                </a:r>
                <a:endParaRPr lang="en-US" altLang="zh-CN" sz="2400" spc="0" dirty="0">
                  <a:solidFill>
                    <a:schemeClr val="accent1"/>
                  </a:solidFill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35 Thin" panose="00020600040101010101" pitchFamily="18" charset="-122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阿里巴巴普惠体 2.0 35 Thin" panose="00020600040101010101" pitchFamily="18" charset="-122"/>
                    <a:ea typeface="阿里巴巴普惠体 2.0 35 Thin" panose="00020600040101010101" pitchFamily="18" charset="-122"/>
                    <a:cs typeface="阿里巴巴普惠体 2.0 35 Thin" panose="00020600040101010101" pitchFamily="18" charset="-122"/>
                  </a:rPr>
                  <a:t>生成新数据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35 Thin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4" name="iSHEJI-8">
                <a:extLst>
                  <a:ext uri="{FF2B5EF4-FFF2-40B4-BE49-F238E27FC236}">
                    <a16:creationId xmlns:a16="http://schemas.microsoft.com/office/drawing/2014/main" id="{27606590-6F10-4A3C-F75A-117E22995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549" y="5677635"/>
                <a:ext cx="7907124" cy="1107996"/>
              </a:xfrm>
              <a:prstGeom prst="rect">
                <a:avLst/>
              </a:prstGeom>
              <a:blipFill>
                <a:blip r:embed="rId3"/>
                <a:stretch>
                  <a:fillRect l="-2390" t="-8242" b="-15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66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2">
            <a:extLst>
              <a:ext uri="{FF2B5EF4-FFF2-40B4-BE49-F238E27FC236}">
                <a16:creationId xmlns:a16="http://schemas.microsoft.com/office/drawing/2014/main" id="{4413595B-4168-77C8-7D3B-F1634E754563}"/>
              </a:ext>
            </a:extLst>
          </p:cNvPr>
          <p:cNvSpPr txBox="1"/>
          <p:nvPr/>
        </p:nvSpPr>
        <p:spPr>
          <a:xfrm>
            <a:off x="421934" y="311848"/>
            <a:ext cx="165735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 err="1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</a:t>
            </a:r>
            <a:endParaRPr lang="zh-CN" altLang="en-US" sz="4400" spc="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A74CC1-7DA7-7AC3-620B-5BADDDE5C4C4}"/>
              </a:ext>
            </a:extLst>
          </p:cNvPr>
          <p:cNvSpPr/>
          <p:nvPr/>
        </p:nvSpPr>
        <p:spPr>
          <a:xfrm>
            <a:off x="828675" y="2957514"/>
            <a:ext cx="1365885" cy="6771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Agent</a:t>
            </a:r>
            <a:endParaRPr lang="zh-CN" altLang="en-US" sz="3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01E3B1-8C7C-C8BD-13AA-00CC1F6AD196}"/>
              </a:ext>
            </a:extLst>
          </p:cNvPr>
          <p:cNvSpPr/>
          <p:nvPr/>
        </p:nvSpPr>
        <p:spPr>
          <a:xfrm>
            <a:off x="3765784" y="2957514"/>
            <a:ext cx="1566612" cy="6771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环境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F887B30-AEC0-530F-8063-7343AECD01BD}"/>
              </a:ext>
            </a:extLst>
          </p:cNvPr>
          <p:cNvCxnSpPr>
            <a:cxnSpLocks/>
            <a:stCxn id="19" idx="1"/>
            <a:endCxn id="7" idx="3"/>
          </p:cNvCxnSpPr>
          <p:nvPr/>
        </p:nvCxnSpPr>
        <p:spPr>
          <a:xfrm flipH="1">
            <a:off x="2194560" y="3296068"/>
            <a:ext cx="15712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A28066B5-EBBA-673B-0F21-569F709F8802}"/>
              </a:ext>
            </a:extLst>
          </p:cNvPr>
          <p:cNvCxnSpPr>
            <a:cxnSpLocks/>
            <a:stCxn id="19" idx="0"/>
            <a:endCxn id="7" idx="0"/>
          </p:cNvCxnSpPr>
          <p:nvPr/>
        </p:nvCxnSpPr>
        <p:spPr>
          <a:xfrm rot="16200000" flipV="1">
            <a:off x="3030354" y="1438778"/>
            <a:ext cx="12700" cy="3037472"/>
          </a:xfrm>
          <a:prstGeom prst="bentConnector3">
            <a:avLst>
              <a:gd name="adj1" fmla="val 581684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956D69EE-6C41-1D7A-319D-FAA28AFBDFB4}"/>
              </a:ext>
            </a:extLst>
          </p:cNvPr>
          <p:cNvCxnSpPr>
            <a:cxnSpLocks/>
            <a:stCxn id="7" idx="2"/>
            <a:endCxn id="19" idx="2"/>
          </p:cNvCxnSpPr>
          <p:nvPr/>
        </p:nvCxnSpPr>
        <p:spPr>
          <a:xfrm rot="16200000" flipH="1">
            <a:off x="3030354" y="2115886"/>
            <a:ext cx="12700" cy="3037472"/>
          </a:xfrm>
          <a:prstGeom prst="bentConnector3">
            <a:avLst>
              <a:gd name="adj1" fmla="val 581684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HEJI-6">
            <a:extLst>
              <a:ext uri="{FF2B5EF4-FFF2-40B4-BE49-F238E27FC236}">
                <a16:creationId xmlns:a16="http://schemas.microsoft.com/office/drawing/2014/main" id="{68A95D63-7335-60C8-11CE-4DF4B25C0ECE}"/>
              </a:ext>
            </a:extLst>
          </p:cNvPr>
          <p:cNvSpPr/>
          <p:nvPr/>
        </p:nvSpPr>
        <p:spPr>
          <a:xfrm>
            <a:off x="2603568" y="1765645"/>
            <a:ext cx="2989824" cy="40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状态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s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0" name="iSHEJI-6">
            <a:extLst>
              <a:ext uri="{FF2B5EF4-FFF2-40B4-BE49-F238E27FC236}">
                <a16:creationId xmlns:a16="http://schemas.microsoft.com/office/drawing/2014/main" id="{674C3396-9835-CC2D-17E6-A16E5AF31D7A}"/>
              </a:ext>
            </a:extLst>
          </p:cNvPr>
          <p:cNvSpPr/>
          <p:nvPr/>
        </p:nvSpPr>
        <p:spPr>
          <a:xfrm>
            <a:off x="2603568" y="2814182"/>
            <a:ext cx="2989824" cy="40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奖赏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γ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1" name="iSHEJI-6">
            <a:extLst>
              <a:ext uri="{FF2B5EF4-FFF2-40B4-BE49-F238E27FC236}">
                <a16:creationId xmlns:a16="http://schemas.microsoft.com/office/drawing/2014/main" id="{51EF7D78-C220-A600-6395-9C8A685BC003}"/>
              </a:ext>
            </a:extLst>
          </p:cNvPr>
          <p:cNvSpPr/>
          <p:nvPr/>
        </p:nvSpPr>
        <p:spPr>
          <a:xfrm>
            <a:off x="2615499" y="3932267"/>
            <a:ext cx="2989824" cy="40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动作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a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2" name="iSHEJI-8">
            <a:extLst>
              <a:ext uri="{FF2B5EF4-FFF2-40B4-BE49-F238E27FC236}">
                <a16:creationId xmlns:a16="http://schemas.microsoft.com/office/drawing/2014/main" id="{831201B5-9325-0A96-CFE4-89D1BA7B11A3}"/>
              </a:ext>
            </a:extLst>
          </p:cNvPr>
          <p:cNvSpPr txBox="1"/>
          <p:nvPr/>
        </p:nvSpPr>
        <p:spPr>
          <a:xfrm>
            <a:off x="455706" y="4852019"/>
            <a:ext cx="790712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通过行为交互来学习一套策略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spc="0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学习的数据是一系列轨迹</a:t>
            </a:r>
            <a:endParaRPr lang="en-US" altLang="zh-CN" sz="2800" spc="0" dirty="0">
              <a:solidFill>
                <a:schemeClr val="accent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spc="0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最大化累计奖赏期望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6">
            <a:extLst>
              <a:ext uri="{FF2B5EF4-FFF2-40B4-BE49-F238E27FC236}">
                <a16:creationId xmlns:a16="http://schemas.microsoft.com/office/drawing/2014/main" id="{86E4721C-956A-F831-8321-419432807D61}"/>
              </a:ext>
            </a:extLst>
          </p:cNvPr>
          <p:cNvSpPr/>
          <p:nvPr/>
        </p:nvSpPr>
        <p:spPr>
          <a:xfrm>
            <a:off x="6134215" y="3352598"/>
            <a:ext cx="5397660" cy="3106939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986FB0FD-C147-232F-DD8B-05243EE42087}"/>
              </a:ext>
            </a:extLst>
          </p:cNvPr>
          <p:cNvSpPr/>
          <p:nvPr/>
        </p:nvSpPr>
        <p:spPr>
          <a:xfrm>
            <a:off x="6134215" y="1065912"/>
            <a:ext cx="5397660" cy="2286685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73" name="iSHEJI-6">
            <a:extLst>
              <a:ext uri="{FF2B5EF4-FFF2-40B4-BE49-F238E27FC236}">
                <a16:creationId xmlns:a16="http://schemas.microsoft.com/office/drawing/2014/main" id="{496BE017-58F4-E42C-C8F0-C811E845D4EC}"/>
              </a:ext>
            </a:extLst>
          </p:cNvPr>
          <p:cNvSpPr txBox="1"/>
          <p:nvPr/>
        </p:nvSpPr>
        <p:spPr>
          <a:xfrm>
            <a:off x="6524269" y="1373169"/>
            <a:ext cx="473490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agent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获取环境状态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，根据自身学习到的知识做出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action</a:t>
            </a:r>
            <a:r>
              <a:rPr lang="zh-CN" altLang="en-US" sz="2800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反馈给环境，并得到一个奖励，不断迭代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6">
            <a:extLst>
              <a:ext uri="{FF2B5EF4-FFF2-40B4-BE49-F238E27FC236}">
                <a16:creationId xmlns:a16="http://schemas.microsoft.com/office/drawing/2014/main" id="{463DEF63-6A91-D170-0251-BA1687C7FB9E}"/>
              </a:ext>
            </a:extLst>
          </p:cNvPr>
          <p:cNvSpPr txBox="1"/>
          <p:nvPr/>
        </p:nvSpPr>
        <p:spPr>
          <a:xfrm>
            <a:off x="6338636" y="3513191"/>
            <a:ext cx="5024690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四个基本要素</a:t>
            </a:r>
            <a:endParaRPr lang="en-US" altLang="zh-CN" sz="2800" spc="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策略</a:t>
            </a:r>
            <a:r>
              <a:rPr lang="en-US" altLang="zh-CN" sz="2400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(Policy)</a:t>
            </a:r>
            <a:r>
              <a:rPr lang="zh-CN" altLang="en-US" sz="2400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：状态到行为的映射</a:t>
            </a:r>
            <a:endParaRPr lang="en-US" altLang="zh-CN" sz="2400" spc="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奖励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(Reward)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：定义智能体表现好坏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价值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(Value)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：一段时间内收益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</a:t>
            </a:r>
            <a:r>
              <a:rPr lang="en-US" altLang="zh-CN" sz="2400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模型</a:t>
            </a:r>
            <a:r>
              <a:rPr lang="en-US" altLang="zh-CN" sz="2400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400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：对环境的模型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43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2">
            <a:extLst>
              <a:ext uri="{FF2B5EF4-FFF2-40B4-BE49-F238E27FC236}">
                <a16:creationId xmlns:a16="http://schemas.microsoft.com/office/drawing/2014/main" id="{4413595B-4168-77C8-7D3B-F1634E754563}"/>
              </a:ext>
            </a:extLst>
          </p:cNvPr>
          <p:cNvSpPr txBox="1"/>
          <p:nvPr/>
        </p:nvSpPr>
        <p:spPr>
          <a:xfrm>
            <a:off x="421933" y="311848"/>
            <a:ext cx="897924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Planning</a:t>
            </a:r>
            <a:endParaRPr lang="zh-CN" altLang="en-US" sz="4400" spc="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4" name="iSHEJI-8">
            <a:extLst>
              <a:ext uri="{FF2B5EF4-FFF2-40B4-BE49-F238E27FC236}">
                <a16:creationId xmlns:a16="http://schemas.microsoft.com/office/drawing/2014/main" id="{B139101D-4F52-A456-9F08-7085F394810C}"/>
              </a:ext>
            </a:extLst>
          </p:cNvPr>
          <p:cNvSpPr txBox="1"/>
          <p:nvPr/>
        </p:nvSpPr>
        <p:spPr>
          <a:xfrm>
            <a:off x="6154549" y="2444850"/>
            <a:ext cx="61440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环境已知：如何在已知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model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下</a:t>
            </a:r>
            <a:r>
              <a:rPr lang="zh-CN" altLang="en-US" sz="2400" spc="0" dirty="0">
                <a:solidFill>
                  <a:schemeClr val="accent1">
                    <a:lumMod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进行规划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9B486926-30C8-5F74-A231-B60124246CC7}"/>
              </a:ext>
            </a:extLst>
          </p:cNvPr>
          <p:cNvSpPr/>
          <p:nvPr/>
        </p:nvSpPr>
        <p:spPr>
          <a:xfrm>
            <a:off x="5605323" y="2444850"/>
            <a:ext cx="327933" cy="1739933"/>
          </a:xfrm>
          <a:prstGeom prst="leftBrace">
            <a:avLst/>
          </a:prstGeom>
          <a:ln w="57150">
            <a:solidFill>
              <a:srgbClr val="50636A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iSHEJI-8">
            <a:extLst>
              <a:ext uri="{FF2B5EF4-FFF2-40B4-BE49-F238E27FC236}">
                <a16:creationId xmlns:a16="http://schemas.microsoft.com/office/drawing/2014/main" id="{725DCD97-8E71-4DFA-0B8A-2AC2CCF96ACF}"/>
              </a:ext>
            </a:extLst>
          </p:cNvPr>
          <p:cNvSpPr txBox="1"/>
          <p:nvPr/>
        </p:nvSpPr>
        <p:spPr>
          <a:xfrm>
            <a:off x="6154549" y="1941063"/>
            <a:ext cx="9219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0" dirty="0">
                <a:solidFill>
                  <a:schemeClr val="accent1">
                    <a:lumMod val="50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planning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2" name="iSHEJI-8">
            <a:extLst>
              <a:ext uri="{FF2B5EF4-FFF2-40B4-BE49-F238E27FC236}">
                <a16:creationId xmlns:a16="http://schemas.microsoft.com/office/drawing/2014/main" id="{1E535231-083E-3616-329A-7F8D17889C7A}"/>
              </a:ext>
            </a:extLst>
          </p:cNvPr>
          <p:cNvSpPr txBox="1"/>
          <p:nvPr/>
        </p:nvSpPr>
        <p:spPr>
          <a:xfrm>
            <a:off x="6154549" y="3893309"/>
            <a:ext cx="61440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环境未知：对未知环境进行学习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3" name="iSHEJI-8">
            <a:extLst>
              <a:ext uri="{FF2B5EF4-FFF2-40B4-BE49-F238E27FC236}">
                <a16:creationId xmlns:a16="http://schemas.microsoft.com/office/drawing/2014/main" id="{DBD71B48-3C60-FDFA-02FA-7681734F6A40}"/>
              </a:ext>
            </a:extLst>
          </p:cNvPr>
          <p:cNvSpPr txBox="1"/>
          <p:nvPr/>
        </p:nvSpPr>
        <p:spPr>
          <a:xfrm>
            <a:off x="6154549" y="4447343"/>
            <a:ext cx="1750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0" dirty="0">
                <a:solidFill>
                  <a:schemeClr val="accent1">
                    <a:lumMod val="50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learning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25CC704-059A-8CCF-6C73-FC7E7EA33763}"/>
              </a:ext>
            </a:extLst>
          </p:cNvPr>
          <p:cNvSpPr/>
          <p:nvPr/>
        </p:nvSpPr>
        <p:spPr>
          <a:xfrm>
            <a:off x="828675" y="2957514"/>
            <a:ext cx="1365885" cy="6771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Agent</a:t>
            </a:r>
            <a:endParaRPr lang="zh-CN" altLang="en-US" sz="3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BFC71C-481B-056A-773B-E260944C0FA1}"/>
              </a:ext>
            </a:extLst>
          </p:cNvPr>
          <p:cNvSpPr/>
          <p:nvPr/>
        </p:nvSpPr>
        <p:spPr>
          <a:xfrm>
            <a:off x="3765784" y="2957514"/>
            <a:ext cx="1566612" cy="6771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环境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B73A8C-9F3C-3968-889D-5B75D04EA484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2194560" y="3296068"/>
            <a:ext cx="15712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BF13874F-4E35-F485-89D4-525579D7BEDC}"/>
              </a:ext>
            </a:extLst>
          </p:cNvPr>
          <p:cNvCxnSpPr>
            <a:cxnSpLocks/>
            <a:stCxn id="53" idx="0"/>
            <a:endCxn id="52" idx="0"/>
          </p:cNvCxnSpPr>
          <p:nvPr/>
        </p:nvCxnSpPr>
        <p:spPr>
          <a:xfrm rot="16200000" flipV="1">
            <a:off x="3030354" y="1438778"/>
            <a:ext cx="12700" cy="3037472"/>
          </a:xfrm>
          <a:prstGeom prst="bentConnector3">
            <a:avLst>
              <a:gd name="adj1" fmla="val 581684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44E8F36D-10FA-C0D1-136A-F49CDF6D1DD4}"/>
              </a:ext>
            </a:extLst>
          </p:cNvPr>
          <p:cNvCxnSpPr>
            <a:cxnSpLocks/>
            <a:stCxn id="52" idx="2"/>
            <a:endCxn id="53" idx="2"/>
          </p:cNvCxnSpPr>
          <p:nvPr/>
        </p:nvCxnSpPr>
        <p:spPr>
          <a:xfrm rot="16200000" flipH="1">
            <a:off x="3030354" y="2115886"/>
            <a:ext cx="12700" cy="3037472"/>
          </a:xfrm>
          <a:prstGeom prst="bentConnector3">
            <a:avLst>
              <a:gd name="adj1" fmla="val 581684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SHEJI-6">
            <a:extLst>
              <a:ext uri="{FF2B5EF4-FFF2-40B4-BE49-F238E27FC236}">
                <a16:creationId xmlns:a16="http://schemas.microsoft.com/office/drawing/2014/main" id="{A0974D20-3C31-E83F-EE51-83AD74A79181}"/>
              </a:ext>
            </a:extLst>
          </p:cNvPr>
          <p:cNvSpPr/>
          <p:nvPr/>
        </p:nvSpPr>
        <p:spPr>
          <a:xfrm>
            <a:off x="2603568" y="1765645"/>
            <a:ext cx="2989824" cy="40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状态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s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58" name="iSHEJI-6">
            <a:extLst>
              <a:ext uri="{FF2B5EF4-FFF2-40B4-BE49-F238E27FC236}">
                <a16:creationId xmlns:a16="http://schemas.microsoft.com/office/drawing/2014/main" id="{EBE9BFA3-EA3A-89DA-CA11-2847A95E9897}"/>
              </a:ext>
            </a:extLst>
          </p:cNvPr>
          <p:cNvSpPr/>
          <p:nvPr/>
        </p:nvSpPr>
        <p:spPr>
          <a:xfrm>
            <a:off x="2603568" y="2814182"/>
            <a:ext cx="2989824" cy="40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奖赏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γ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59" name="iSHEJI-6">
            <a:extLst>
              <a:ext uri="{FF2B5EF4-FFF2-40B4-BE49-F238E27FC236}">
                <a16:creationId xmlns:a16="http://schemas.microsoft.com/office/drawing/2014/main" id="{98F85A35-2399-B85B-3F96-71272EE54C0E}"/>
              </a:ext>
            </a:extLst>
          </p:cNvPr>
          <p:cNvSpPr/>
          <p:nvPr/>
        </p:nvSpPr>
        <p:spPr>
          <a:xfrm>
            <a:off x="2615499" y="3932267"/>
            <a:ext cx="2989824" cy="40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动作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a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38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HEJI-2">
            <a:extLst>
              <a:ext uri="{FF2B5EF4-FFF2-40B4-BE49-F238E27FC236}">
                <a16:creationId xmlns:a16="http://schemas.microsoft.com/office/drawing/2014/main" id="{4413595B-4168-77C8-7D3B-F1634E754563}"/>
              </a:ext>
            </a:extLst>
          </p:cNvPr>
          <p:cNvSpPr txBox="1"/>
          <p:nvPr/>
        </p:nvSpPr>
        <p:spPr>
          <a:xfrm>
            <a:off x="421934" y="311848"/>
            <a:ext cx="491046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4400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Offline </a:t>
            </a:r>
            <a:r>
              <a:rPr lang="en-US" altLang="zh-CN" sz="4400" spc="0" dirty="0" err="1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</a:t>
            </a:r>
            <a:endParaRPr lang="zh-CN" altLang="en-US" sz="4400" spc="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A74CC1-7DA7-7AC3-620B-5BADDDE5C4C4}"/>
              </a:ext>
            </a:extLst>
          </p:cNvPr>
          <p:cNvSpPr/>
          <p:nvPr/>
        </p:nvSpPr>
        <p:spPr>
          <a:xfrm>
            <a:off x="828675" y="2957514"/>
            <a:ext cx="1365885" cy="6771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Agent</a:t>
            </a:r>
            <a:endParaRPr lang="zh-CN" altLang="en-US" sz="3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01E3B1-8C7C-C8BD-13AA-00CC1F6AD196}"/>
              </a:ext>
            </a:extLst>
          </p:cNvPr>
          <p:cNvSpPr/>
          <p:nvPr/>
        </p:nvSpPr>
        <p:spPr>
          <a:xfrm>
            <a:off x="3765784" y="2957514"/>
            <a:ext cx="1566612" cy="6771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环境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F887B30-AEC0-530F-8063-7343AECD01BD}"/>
              </a:ext>
            </a:extLst>
          </p:cNvPr>
          <p:cNvCxnSpPr>
            <a:cxnSpLocks/>
            <a:stCxn id="19" idx="1"/>
            <a:endCxn id="7" idx="3"/>
          </p:cNvCxnSpPr>
          <p:nvPr/>
        </p:nvCxnSpPr>
        <p:spPr>
          <a:xfrm flipH="1">
            <a:off x="2194560" y="3296068"/>
            <a:ext cx="15712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A28066B5-EBBA-673B-0F21-569F709F8802}"/>
              </a:ext>
            </a:extLst>
          </p:cNvPr>
          <p:cNvCxnSpPr>
            <a:cxnSpLocks/>
            <a:stCxn id="19" idx="0"/>
            <a:endCxn id="7" idx="0"/>
          </p:cNvCxnSpPr>
          <p:nvPr/>
        </p:nvCxnSpPr>
        <p:spPr>
          <a:xfrm rot="16200000" flipV="1">
            <a:off x="3030354" y="1438778"/>
            <a:ext cx="12700" cy="3037472"/>
          </a:xfrm>
          <a:prstGeom prst="bentConnector3">
            <a:avLst>
              <a:gd name="adj1" fmla="val 581684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956D69EE-6C41-1D7A-319D-FAA28AFBDFB4}"/>
              </a:ext>
            </a:extLst>
          </p:cNvPr>
          <p:cNvCxnSpPr>
            <a:cxnSpLocks/>
            <a:stCxn id="7" idx="2"/>
            <a:endCxn id="19" idx="2"/>
          </p:cNvCxnSpPr>
          <p:nvPr/>
        </p:nvCxnSpPr>
        <p:spPr>
          <a:xfrm rot="16200000" flipH="1">
            <a:off x="3030354" y="2115886"/>
            <a:ext cx="12700" cy="3037472"/>
          </a:xfrm>
          <a:prstGeom prst="bentConnector3">
            <a:avLst>
              <a:gd name="adj1" fmla="val 581684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HEJI-6">
            <a:extLst>
              <a:ext uri="{FF2B5EF4-FFF2-40B4-BE49-F238E27FC236}">
                <a16:creationId xmlns:a16="http://schemas.microsoft.com/office/drawing/2014/main" id="{68A95D63-7335-60C8-11CE-4DF4B25C0ECE}"/>
              </a:ext>
            </a:extLst>
          </p:cNvPr>
          <p:cNvSpPr/>
          <p:nvPr/>
        </p:nvSpPr>
        <p:spPr>
          <a:xfrm>
            <a:off x="2603568" y="1765645"/>
            <a:ext cx="2989824" cy="40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状态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s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0" name="iSHEJI-6">
            <a:extLst>
              <a:ext uri="{FF2B5EF4-FFF2-40B4-BE49-F238E27FC236}">
                <a16:creationId xmlns:a16="http://schemas.microsoft.com/office/drawing/2014/main" id="{674C3396-9835-CC2D-17E6-A16E5AF31D7A}"/>
              </a:ext>
            </a:extLst>
          </p:cNvPr>
          <p:cNvSpPr/>
          <p:nvPr/>
        </p:nvSpPr>
        <p:spPr>
          <a:xfrm>
            <a:off x="2603568" y="2814182"/>
            <a:ext cx="2989824" cy="40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奖赏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γ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1" name="iSHEJI-6">
            <a:extLst>
              <a:ext uri="{FF2B5EF4-FFF2-40B4-BE49-F238E27FC236}">
                <a16:creationId xmlns:a16="http://schemas.microsoft.com/office/drawing/2014/main" id="{51EF7D78-C220-A600-6395-9C8A685BC003}"/>
              </a:ext>
            </a:extLst>
          </p:cNvPr>
          <p:cNvSpPr/>
          <p:nvPr/>
        </p:nvSpPr>
        <p:spPr>
          <a:xfrm>
            <a:off x="2615499" y="3932267"/>
            <a:ext cx="2989824" cy="40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动作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OPPOSans B" panose="00020600040101010101" pitchFamily="18" charset="-122"/>
              </a:rPr>
              <a:t>a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6">
            <a:extLst>
              <a:ext uri="{FF2B5EF4-FFF2-40B4-BE49-F238E27FC236}">
                <a16:creationId xmlns:a16="http://schemas.microsoft.com/office/drawing/2014/main" id="{D3AE2302-A0AE-265A-A0EB-505198B53A5E}"/>
              </a:ext>
            </a:extLst>
          </p:cNvPr>
          <p:cNvSpPr/>
          <p:nvPr/>
        </p:nvSpPr>
        <p:spPr>
          <a:xfrm>
            <a:off x="6196588" y="1818097"/>
            <a:ext cx="5166737" cy="2955941"/>
          </a:xfrm>
          <a:custGeom>
            <a:avLst/>
            <a:gdLst>
              <a:gd name="connsiteX0" fmla="*/ 0 w 5166737"/>
              <a:gd name="connsiteY0" fmla="*/ 0 h 2955941"/>
              <a:gd name="connsiteX1" fmla="*/ 419080 w 5166737"/>
              <a:gd name="connsiteY1" fmla="*/ 0 h 2955941"/>
              <a:gd name="connsiteX2" fmla="*/ 941494 w 5166737"/>
              <a:gd name="connsiteY2" fmla="*/ 0 h 2955941"/>
              <a:gd name="connsiteX3" fmla="*/ 1515576 w 5166737"/>
              <a:gd name="connsiteY3" fmla="*/ 0 h 2955941"/>
              <a:gd name="connsiteX4" fmla="*/ 2089658 w 5166737"/>
              <a:gd name="connsiteY4" fmla="*/ 0 h 2955941"/>
              <a:gd name="connsiteX5" fmla="*/ 2612073 w 5166737"/>
              <a:gd name="connsiteY5" fmla="*/ 0 h 2955941"/>
              <a:gd name="connsiteX6" fmla="*/ 3289489 w 5166737"/>
              <a:gd name="connsiteY6" fmla="*/ 0 h 2955941"/>
              <a:gd name="connsiteX7" fmla="*/ 3966906 w 5166737"/>
              <a:gd name="connsiteY7" fmla="*/ 0 h 2955941"/>
              <a:gd name="connsiteX8" fmla="*/ 4437653 w 5166737"/>
              <a:gd name="connsiteY8" fmla="*/ 0 h 2955941"/>
              <a:gd name="connsiteX9" fmla="*/ 5166737 w 5166737"/>
              <a:gd name="connsiteY9" fmla="*/ 0 h 2955941"/>
              <a:gd name="connsiteX10" fmla="*/ 5166737 w 5166737"/>
              <a:gd name="connsiteY10" fmla="*/ 561629 h 2955941"/>
              <a:gd name="connsiteX11" fmla="*/ 5166737 w 5166737"/>
              <a:gd name="connsiteY11" fmla="*/ 1064139 h 2955941"/>
              <a:gd name="connsiteX12" fmla="*/ 5166737 w 5166737"/>
              <a:gd name="connsiteY12" fmla="*/ 1596208 h 2955941"/>
              <a:gd name="connsiteX13" fmla="*/ 5166737 w 5166737"/>
              <a:gd name="connsiteY13" fmla="*/ 2098718 h 2955941"/>
              <a:gd name="connsiteX14" fmla="*/ 5166737 w 5166737"/>
              <a:gd name="connsiteY14" fmla="*/ 2955941 h 2955941"/>
              <a:gd name="connsiteX15" fmla="*/ 4747657 w 5166737"/>
              <a:gd name="connsiteY15" fmla="*/ 2955941 h 2955941"/>
              <a:gd name="connsiteX16" fmla="*/ 4276910 w 5166737"/>
              <a:gd name="connsiteY16" fmla="*/ 2955941 h 2955941"/>
              <a:gd name="connsiteX17" fmla="*/ 3599493 w 5166737"/>
              <a:gd name="connsiteY17" fmla="*/ 2955941 h 2955941"/>
              <a:gd name="connsiteX18" fmla="*/ 3180414 w 5166737"/>
              <a:gd name="connsiteY18" fmla="*/ 2955941 h 2955941"/>
              <a:gd name="connsiteX19" fmla="*/ 2761334 w 5166737"/>
              <a:gd name="connsiteY19" fmla="*/ 2955941 h 2955941"/>
              <a:gd name="connsiteX20" fmla="*/ 2187252 w 5166737"/>
              <a:gd name="connsiteY20" fmla="*/ 2955941 h 2955941"/>
              <a:gd name="connsiteX21" fmla="*/ 1613170 w 5166737"/>
              <a:gd name="connsiteY21" fmla="*/ 2955941 h 2955941"/>
              <a:gd name="connsiteX22" fmla="*/ 935753 w 5166737"/>
              <a:gd name="connsiteY22" fmla="*/ 2955941 h 2955941"/>
              <a:gd name="connsiteX23" fmla="*/ 0 w 5166737"/>
              <a:gd name="connsiteY23" fmla="*/ 2955941 h 2955941"/>
              <a:gd name="connsiteX24" fmla="*/ 0 w 5166737"/>
              <a:gd name="connsiteY24" fmla="*/ 2364753 h 2955941"/>
              <a:gd name="connsiteX25" fmla="*/ 0 w 5166737"/>
              <a:gd name="connsiteY25" fmla="*/ 1773565 h 2955941"/>
              <a:gd name="connsiteX26" fmla="*/ 0 w 5166737"/>
              <a:gd name="connsiteY26" fmla="*/ 1271055 h 2955941"/>
              <a:gd name="connsiteX27" fmla="*/ 0 w 5166737"/>
              <a:gd name="connsiteY27" fmla="*/ 679866 h 2955941"/>
              <a:gd name="connsiteX28" fmla="*/ 0 w 5166737"/>
              <a:gd name="connsiteY28" fmla="*/ 0 h 295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66737" h="2955941" fill="none" extrusionOk="0">
                <a:moveTo>
                  <a:pt x="0" y="0"/>
                </a:moveTo>
                <a:cubicBezTo>
                  <a:pt x="110689" y="-24598"/>
                  <a:pt x="263125" y="25637"/>
                  <a:pt x="419080" y="0"/>
                </a:cubicBezTo>
                <a:cubicBezTo>
                  <a:pt x="575035" y="-25637"/>
                  <a:pt x="747728" y="56121"/>
                  <a:pt x="941494" y="0"/>
                </a:cubicBezTo>
                <a:cubicBezTo>
                  <a:pt x="1135260" y="-56121"/>
                  <a:pt x="1318070" y="40137"/>
                  <a:pt x="1515576" y="0"/>
                </a:cubicBezTo>
                <a:cubicBezTo>
                  <a:pt x="1713082" y="-40137"/>
                  <a:pt x="1864531" y="62635"/>
                  <a:pt x="2089658" y="0"/>
                </a:cubicBezTo>
                <a:cubicBezTo>
                  <a:pt x="2314785" y="-62635"/>
                  <a:pt x="2355861" y="26085"/>
                  <a:pt x="2612073" y="0"/>
                </a:cubicBezTo>
                <a:cubicBezTo>
                  <a:pt x="2868285" y="-26085"/>
                  <a:pt x="3016040" y="74436"/>
                  <a:pt x="3289489" y="0"/>
                </a:cubicBezTo>
                <a:cubicBezTo>
                  <a:pt x="3562938" y="-74436"/>
                  <a:pt x="3739752" y="75378"/>
                  <a:pt x="3966906" y="0"/>
                </a:cubicBezTo>
                <a:cubicBezTo>
                  <a:pt x="4194060" y="-75378"/>
                  <a:pt x="4205895" y="52433"/>
                  <a:pt x="4437653" y="0"/>
                </a:cubicBezTo>
                <a:cubicBezTo>
                  <a:pt x="4669411" y="-52433"/>
                  <a:pt x="4981620" y="21163"/>
                  <a:pt x="5166737" y="0"/>
                </a:cubicBezTo>
                <a:cubicBezTo>
                  <a:pt x="5177507" y="258896"/>
                  <a:pt x="5129333" y="413080"/>
                  <a:pt x="5166737" y="561629"/>
                </a:cubicBezTo>
                <a:cubicBezTo>
                  <a:pt x="5204141" y="710178"/>
                  <a:pt x="5138337" y="922719"/>
                  <a:pt x="5166737" y="1064139"/>
                </a:cubicBezTo>
                <a:cubicBezTo>
                  <a:pt x="5195137" y="1205559"/>
                  <a:pt x="5130842" y="1473903"/>
                  <a:pt x="5166737" y="1596208"/>
                </a:cubicBezTo>
                <a:cubicBezTo>
                  <a:pt x="5202632" y="1718513"/>
                  <a:pt x="5153401" y="1954702"/>
                  <a:pt x="5166737" y="2098718"/>
                </a:cubicBezTo>
                <a:cubicBezTo>
                  <a:pt x="5180073" y="2242734"/>
                  <a:pt x="5161435" y="2564364"/>
                  <a:pt x="5166737" y="2955941"/>
                </a:cubicBezTo>
                <a:cubicBezTo>
                  <a:pt x="4957937" y="2972617"/>
                  <a:pt x="4864018" y="2912611"/>
                  <a:pt x="4747657" y="2955941"/>
                </a:cubicBezTo>
                <a:cubicBezTo>
                  <a:pt x="4631296" y="2999271"/>
                  <a:pt x="4400724" y="2931951"/>
                  <a:pt x="4276910" y="2955941"/>
                </a:cubicBezTo>
                <a:cubicBezTo>
                  <a:pt x="4153096" y="2979931"/>
                  <a:pt x="3868605" y="2919094"/>
                  <a:pt x="3599493" y="2955941"/>
                </a:cubicBezTo>
                <a:cubicBezTo>
                  <a:pt x="3330381" y="2992788"/>
                  <a:pt x="3363880" y="2935806"/>
                  <a:pt x="3180414" y="2955941"/>
                </a:cubicBezTo>
                <a:cubicBezTo>
                  <a:pt x="2996948" y="2976076"/>
                  <a:pt x="2886707" y="2930957"/>
                  <a:pt x="2761334" y="2955941"/>
                </a:cubicBezTo>
                <a:cubicBezTo>
                  <a:pt x="2635961" y="2980925"/>
                  <a:pt x="2358254" y="2900410"/>
                  <a:pt x="2187252" y="2955941"/>
                </a:cubicBezTo>
                <a:cubicBezTo>
                  <a:pt x="2016250" y="3011472"/>
                  <a:pt x="1894756" y="2889245"/>
                  <a:pt x="1613170" y="2955941"/>
                </a:cubicBezTo>
                <a:cubicBezTo>
                  <a:pt x="1331584" y="3022637"/>
                  <a:pt x="1151295" y="2939134"/>
                  <a:pt x="935753" y="2955941"/>
                </a:cubicBezTo>
                <a:cubicBezTo>
                  <a:pt x="720211" y="2972748"/>
                  <a:pt x="452259" y="2888491"/>
                  <a:pt x="0" y="2955941"/>
                </a:cubicBezTo>
                <a:cubicBezTo>
                  <a:pt x="-62653" y="2685921"/>
                  <a:pt x="65122" y="2569987"/>
                  <a:pt x="0" y="2364753"/>
                </a:cubicBezTo>
                <a:cubicBezTo>
                  <a:pt x="-65122" y="2159519"/>
                  <a:pt x="41514" y="2024571"/>
                  <a:pt x="0" y="1773565"/>
                </a:cubicBezTo>
                <a:cubicBezTo>
                  <a:pt x="-41514" y="1522559"/>
                  <a:pt x="32816" y="1439512"/>
                  <a:pt x="0" y="1271055"/>
                </a:cubicBezTo>
                <a:cubicBezTo>
                  <a:pt x="-32816" y="1102598"/>
                  <a:pt x="35117" y="824183"/>
                  <a:pt x="0" y="679866"/>
                </a:cubicBezTo>
                <a:cubicBezTo>
                  <a:pt x="-35117" y="535549"/>
                  <a:pt x="70356" y="264775"/>
                  <a:pt x="0" y="0"/>
                </a:cubicBezTo>
                <a:close/>
              </a:path>
              <a:path w="5166737" h="2955941" stroke="0" extrusionOk="0">
                <a:moveTo>
                  <a:pt x="0" y="0"/>
                </a:moveTo>
                <a:cubicBezTo>
                  <a:pt x="201878" y="-11684"/>
                  <a:pt x="263755" y="47510"/>
                  <a:pt x="419080" y="0"/>
                </a:cubicBezTo>
                <a:cubicBezTo>
                  <a:pt x="574405" y="-47510"/>
                  <a:pt x="794982" y="15960"/>
                  <a:pt x="889827" y="0"/>
                </a:cubicBezTo>
                <a:cubicBezTo>
                  <a:pt x="984672" y="-15960"/>
                  <a:pt x="1261504" y="55310"/>
                  <a:pt x="1463909" y="0"/>
                </a:cubicBezTo>
                <a:cubicBezTo>
                  <a:pt x="1666314" y="-55310"/>
                  <a:pt x="1804302" y="44417"/>
                  <a:pt x="1934656" y="0"/>
                </a:cubicBezTo>
                <a:cubicBezTo>
                  <a:pt x="2065010" y="-44417"/>
                  <a:pt x="2252320" y="26122"/>
                  <a:pt x="2353736" y="0"/>
                </a:cubicBezTo>
                <a:cubicBezTo>
                  <a:pt x="2455152" y="-26122"/>
                  <a:pt x="2814543" y="49732"/>
                  <a:pt x="2979485" y="0"/>
                </a:cubicBezTo>
                <a:cubicBezTo>
                  <a:pt x="3144427" y="-49732"/>
                  <a:pt x="3305533" y="36535"/>
                  <a:pt x="3450232" y="0"/>
                </a:cubicBezTo>
                <a:cubicBezTo>
                  <a:pt x="3594931" y="-36535"/>
                  <a:pt x="3728022" y="9628"/>
                  <a:pt x="3869312" y="0"/>
                </a:cubicBezTo>
                <a:cubicBezTo>
                  <a:pt x="4010602" y="-9628"/>
                  <a:pt x="4330270" y="77225"/>
                  <a:pt x="4546729" y="0"/>
                </a:cubicBezTo>
                <a:cubicBezTo>
                  <a:pt x="4763188" y="-77225"/>
                  <a:pt x="4988015" y="4384"/>
                  <a:pt x="5166737" y="0"/>
                </a:cubicBezTo>
                <a:cubicBezTo>
                  <a:pt x="5181803" y="154819"/>
                  <a:pt x="5115102" y="335130"/>
                  <a:pt x="5166737" y="561629"/>
                </a:cubicBezTo>
                <a:cubicBezTo>
                  <a:pt x="5218372" y="788128"/>
                  <a:pt x="5139225" y="902338"/>
                  <a:pt x="5166737" y="1123258"/>
                </a:cubicBezTo>
                <a:cubicBezTo>
                  <a:pt x="5194249" y="1344178"/>
                  <a:pt x="5125879" y="1417726"/>
                  <a:pt x="5166737" y="1625768"/>
                </a:cubicBezTo>
                <a:cubicBezTo>
                  <a:pt x="5207595" y="1833810"/>
                  <a:pt x="5150719" y="1944630"/>
                  <a:pt x="5166737" y="2187396"/>
                </a:cubicBezTo>
                <a:cubicBezTo>
                  <a:pt x="5182755" y="2430162"/>
                  <a:pt x="5129145" y="2765899"/>
                  <a:pt x="5166737" y="2955941"/>
                </a:cubicBezTo>
                <a:cubicBezTo>
                  <a:pt x="5005614" y="3022923"/>
                  <a:pt x="4771474" y="2943408"/>
                  <a:pt x="4540988" y="2955941"/>
                </a:cubicBezTo>
                <a:cubicBezTo>
                  <a:pt x="4310502" y="2968474"/>
                  <a:pt x="4259547" y="2913088"/>
                  <a:pt x="4018573" y="2955941"/>
                </a:cubicBezTo>
                <a:cubicBezTo>
                  <a:pt x="3777600" y="2998794"/>
                  <a:pt x="3673457" y="2917990"/>
                  <a:pt x="3392824" y="2955941"/>
                </a:cubicBezTo>
                <a:cubicBezTo>
                  <a:pt x="3112191" y="2993892"/>
                  <a:pt x="3034574" y="2946752"/>
                  <a:pt x="2767075" y="2955941"/>
                </a:cubicBezTo>
                <a:cubicBezTo>
                  <a:pt x="2499576" y="2965130"/>
                  <a:pt x="2405808" y="2935063"/>
                  <a:pt x="2296328" y="2955941"/>
                </a:cubicBezTo>
                <a:cubicBezTo>
                  <a:pt x="2186848" y="2976819"/>
                  <a:pt x="1848464" y="2914240"/>
                  <a:pt x="1670578" y="2955941"/>
                </a:cubicBezTo>
                <a:cubicBezTo>
                  <a:pt x="1492692" y="2997642"/>
                  <a:pt x="1303687" y="2916041"/>
                  <a:pt x="1199831" y="2955941"/>
                </a:cubicBezTo>
                <a:cubicBezTo>
                  <a:pt x="1095975" y="2995841"/>
                  <a:pt x="828588" y="2948406"/>
                  <a:pt x="729084" y="2955941"/>
                </a:cubicBezTo>
                <a:cubicBezTo>
                  <a:pt x="629580" y="2963476"/>
                  <a:pt x="216552" y="2899578"/>
                  <a:pt x="0" y="2955941"/>
                </a:cubicBezTo>
                <a:cubicBezTo>
                  <a:pt x="-19113" y="2788369"/>
                  <a:pt x="61064" y="2676597"/>
                  <a:pt x="0" y="2423872"/>
                </a:cubicBezTo>
                <a:cubicBezTo>
                  <a:pt x="-61064" y="2171147"/>
                  <a:pt x="13302" y="2090934"/>
                  <a:pt x="0" y="1773565"/>
                </a:cubicBezTo>
                <a:cubicBezTo>
                  <a:pt x="-13302" y="1456196"/>
                  <a:pt x="9155" y="1352662"/>
                  <a:pt x="0" y="1182376"/>
                </a:cubicBezTo>
                <a:cubicBezTo>
                  <a:pt x="-9155" y="1012090"/>
                  <a:pt x="28283" y="810187"/>
                  <a:pt x="0" y="561629"/>
                </a:cubicBezTo>
                <a:cubicBezTo>
                  <a:pt x="-28283" y="313071"/>
                  <a:pt x="19052" y="134323"/>
                  <a:pt x="0" y="0"/>
                </a:cubicBezTo>
                <a:close/>
              </a:path>
            </a:pathLst>
          </a:custGeom>
          <a:ln w="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448807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2" name="iSHEJI-7">
            <a:extLst>
              <a:ext uri="{FF2B5EF4-FFF2-40B4-BE49-F238E27FC236}">
                <a16:creationId xmlns:a16="http://schemas.microsoft.com/office/drawing/2014/main" id="{14F7CD01-FD2C-1B3C-019D-5FDD46970F99}"/>
              </a:ext>
            </a:extLst>
          </p:cNvPr>
          <p:cNvSpPr txBox="1"/>
          <p:nvPr/>
        </p:nvSpPr>
        <p:spPr>
          <a:xfrm>
            <a:off x="6866386" y="2085290"/>
            <a:ext cx="4845003" cy="570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  <a:sym typeface="+mn-lt"/>
              </a:rPr>
              <a:t>存在采样频率低的问题</a:t>
            </a:r>
            <a:endParaRPr lang="en-US" altLang="zh-CN" sz="2800" dirty="0">
              <a:solidFill>
                <a:schemeClr val="bg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  <a:sym typeface="+mn-lt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9E0B6A96-A3E7-10C5-9BE8-0D9A19549B7F}"/>
              </a:ext>
            </a:extLst>
          </p:cNvPr>
          <p:cNvSpPr/>
          <p:nvPr/>
        </p:nvSpPr>
        <p:spPr>
          <a:xfrm>
            <a:off x="8572557" y="2922704"/>
            <a:ext cx="542925" cy="86222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iSHEJI-7">
            <a:extLst>
              <a:ext uri="{FF2B5EF4-FFF2-40B4-BE49-F238E27FC236}">
                <a16:creationId xmlns:a16="http://schemas.microsoft.com/office/drawing/2014/main" id="{0C9C1A9F-4878-9A98-F6CC-ED5A1ED1EC32}"/>
              </a:ext>
            </a:extLst>
          </p:cNvPr>
          <p:cNvSpPr txBox="1"/>
          <p:nvPr/>
        </p:nvSpPr>
        <p:spPr>
          <a:xfrm>
            <a:off x="6753122" y="3849174"/>
            <a:ext cx="4845003" cy="570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  <a:sym typeface="+mn-lt"/>
              </a:rPr>
              <a:t>离散强化学习</a:t>
            </a:r>
            <a:r>
              <a:rPr lang="en-US" altLang="zh-CN" sz="280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  <a:sym typeface="+mn-lt"/>
              </a:rPr>
              <a:t>(Offline </a:t>
            </a:r>
            <a:r>
              <a:rPr lang="en-US" altLang="zh-CN" sz="2800" dirty="0" err="1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  <a:sym typeface="+mn-lt"/>
              </a:rPr>
              <a:t>RL</a:t>
            </a:r>
            <a:r>
              <a:rPr lang="en-US" altLang="zh-CN" sz="280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  <a:sym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71674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冷青色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50636A"/>
      </a:accent1>
      <a:accent2>
        <a:srgbClr val="2D464A"/>
      </a:accent2>
      <a:accent3>
        <a:srgbClr val="77818B"/>
      </a:accent3>
      <a:accent4>
        <a:srgbClr val="AEB7C0"/>
      </a:accent4>
      <a:accent5>
        <a:srgbClr val="3F3F3F"/>
      </a:accent5>
      <a:accent6>
        <a:srgbClr val="3F3F3F"/>
      </a:accent6>
      <a:hlink>
        <a:srgbClr val="4472C4"/>
      </a:hlink>
      <a:folHlink>
        <a:srgbClr val="BFBFBF"/>
      </a:folHlink>
    </a:clrScheme>
    <a:fontScheme name="爱设计_标准主题字体">
      <a:majorFont>
        <a:latin typeface="OPPOSans L"/>
        <a:ea typeface="OPPOSans L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3892</TotalTime>
  <Words>577</Words>
  <Application>Microsoft Office PowerPoint</Application>
  <PresentationFormat>宽屏</PresentationFormat>
  <Paragraphs>137</Paragraphs>
  <Slides>23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阿里巴巴普惠体 2.0 35 Thin</vt:lpstr>
      <vt:lpstr>阿里巴巴普惠体 2.0 95 ExtraBold</vt:lpstr>
      <vt:lpstr>等线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爱设计公司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极简时尚工作总结汇报商务通用ppt模板</dc:title>
  <dc:creator>爱设计PPT</dc:creator>
  <cp:keywords>51PPT模板网</cp:keywords>
  <dc:description>www.51pptmoban.com</dc:description>
  <cp:lastModifiedBy>z Z</cp:lastModifiedBy>
  <cp:revision>206</cp:revision>
  <dcterms:created xsi:type="dcterms:W3CDTF">2021-08-04T08:06:46Z</dcterms:created>
  <dcterms:modified xsi:type="dcterms:W3CDTF">2024-06-09T06:10:49Z</dcterms:modified>
</cp:coreProperties>
</file>